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Play"/>
      <p:regular r:id="rId32"/>
      <p:bold r:id="rId33"/>
    </p:embeddedFont>
    <p:embeddedFont>
      <p:font typeface="Bodoni"/>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jgzgrmuuF8ltiIjyRAIC+9jY+G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EAE360-3273-400D-9EF6-C57E749029C7}">
  <a:tblStyle styleId="{67EAE360-3273-400D-9EF6-C57E749029C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lay-bold.fntdata"/><Relationship Id="rId10" Type="http://schemas.openxmlformats.org/officeDocument/2006/relationships/slide" Target="slides/slide5.xml"/><Relationship Id="rId32" Type="http://schemas.openxmlformats.org/officeDocument/2006/relationships/font" Target="fonts/Play-regular.fntdata"/><Relationship Id="rId13" Type="http://schemas.openxmlformats.org/officeDocument/2006/relationships/slide" Target="slides/slide8.xml"/><Relationship Id="rId35" Type="http://schemas.openxmlformats.org/officeDocument/2006/relationships/font" Target="fonts/Bodoni-bold.fntdata"/><Relationship Id="rId12" Type="http://schemas.openxmlformats.org/officeDocument/2006/relationships/slide" Target="slides/slide7.xml"/><Relationship Id="rId34" Type="http://schemas.openxmlformats.org/officeDocument/2006/relationships/font" Target="fonts/Bodoni-regular.fntdata"/><Relationship Id="rId15" Type="http://schemas.openxmlformats.org/officeDocument/2006/relationships/slide" Target="slides/slide10.xml"/><Relationship Id="rId37" Type="http://schemas.openxmlformats.org/officeDocument/2006/relationships/font" Target="fonts/Bodoni-boldItalic.fntdata"/><Relationship Id="rId14" Type="http://schemas.openxmlformats.org/officeDocument/2006/relationships/slide" Target="slides/slide9.xml"/><Relationship Id="rId36" Type="http://schemas.openxmlformats.org/officeDocument/2006/relationships/font" Target="fonts/Bodoni-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6.jpg"/><Relationship Id="rId5"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9000">
              <a:srgbClr val="FFFFFF"/>
            </a:gs>
            <a:gs pos="100000">
              <a:srgbClr val="4472C3"/>
            </a:gs>
          </a:gsLst>
          <a:path path="circle">
            <a:fillToRect b="100%" l="100%"/>
          </a:path>
          <a:tileRect r="-100%" t="-100%"/>
        </a:grad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2111938"/>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Union’s Progressive Discipline  </a:t>
            </a:r>
            <a:endParaRPr/>
          </a:p>
        </p:txBody>
      </p:sp>
      <p:pic>
        <p:nvPicPr>
          <p:cNvPr id="89" name="Google Shape;89;p1"/>
          <p:cNvPicPr preferRelativeResize="0"/>
          <p:nvPr/>
        </p:nvPicPr>
        <p:blipFill>
          <a:blip r:embed="rId3">
            <a:alphaModFix/>
          </a:blip>
          <a:stretch>
            <a:fillRect/>
          </a:stretch>
        </p:blipFill>
        <p:spPr>
          <a:xfrm>
            <a:off x="4994975" y="411288"/>
            <a:ext cx="2053562" cy="20535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type="title"/>
          </p:nvPr>
        </p:nvSpPr>
        <p:spPr>
          <a:xfrm>
            <a:off x="838200" y="365125"/>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If You Don’t Follow the Rules: Step 2</a:t>
            </a:r>
            <a:endParaRPr/>
          </a:p>
        </p:txBody>
      </p:sp>
      <p:sp>
        <p:nvSpPr>
          <p:cNvPr id="154" name="Google Shape;154;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2nd Reminder:</a:t>
            </a:r>
            <a:endParaRPr/>
          </a:p>
          <a:p>
            <a:pPr indent="-228600" lvl="1" marL="685800" rtl="0" algn="l">
              <a:lnSpc>
                <a:spcPct val="90000"/>
              </a:lnSpc>
              <a:spcBef>
                <a:spcPts val="500"/>
              </a:spcBef>
              <a:spcAft>
                <a:spcPts val="0"/>
              </a:spcAft>
              <a:buClr>
                <a:schemeClr val="dk1"/>
              </a:buClr>
              <a:buSzPts val="2800"/>
              <a:buChar char="•"/>
            </a:pPr>
            <a:r>
              <a:rPr lang="en-US" sz="2800"/>
              <a:t>The 2</a:t>
            </a:r>
            <a:r>
              <a:rPr baseline="30000" lang="en-US" sz="2800"/>
              <a:t>nd</a:t>
            </a:r>
            <a:r>
              <a:rPr lang="en-US" sz="2800"/>
              <a:t> time a teacher needs to remind you about following classroom expectations you will have an </a:t>
            </a:r>
            <a:r>
              <a:rPr b="1" lang="en-US" sz="2800" u="sng"/>
              <a:t>extended conversation </a:t>
            </a:r>
            <a:r>
              <a:rPr lang="en-US" sz="2800"/>
              <a:t>with your teacher and stay </a:t>
            </a:r>
            <a:r>
              <a:rPr b="1" lang="en-US" sz="2800" u="sng"/>
              <a:t>30 seconds after class</a:t>
            </a:r>
            <a:r>
              <a:rPr lang="en-US" sz="2800"/>
              <a:t>.</a:t>
            </a:r>
            <a:endParaRPr/>
          </a:p>
        </p:txBody>
      </p:sp>
      <p:pic>
        <p:nvPicPr>
          <p:cNvPr id="155" name="Google Shape;155;p10"/>
          <p:cNvPicPr preferRelativeResize="0"/>
          <p:nvPr/>
        </p:nvPicPr>
        <p:blipFill rotWithShape="1">
          <a:blip r:embed="rId3">
            <a:alphaModFix/>
          </a:blip>
          <a:srcRect b="0" l="0" r="0" t="0"/>
          <a:stretch/>
        </p:blipFill>
        <p:spPr>
          <a:xfrm>
            <a:off x="4641850" y="3802063"/>
            <a:ext cx="2374900" cy="2374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838200" y="128059"/>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If You Don’t Follow the Rules: Step 3</a:t>
            </a:r>
            <a:endParaRPr/>
          </a:p>
        </p:txBody>
      </p:sp>
      <p:sp>
        <p:nvSpPr>
          <p:cNvPr id="161" name="Google Shape;161;p11"/>
          <p:cNvSpPr txBox="1"/>
          <p:nvPr>
            <p:ph idx="1" type="body"/>
          </p:nvPr>
        </p:nvSpPr>
        <p:spPr>
          <a:xfrm>
            <a:off x="838200" y="172120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3</a:t>
            </a:r>
            <a:r>
              <a:rPr baseline="30000" lang="en-US" sz="3200"/>
              <a:t>rd</a:t>
            </a:r>
            <a:r>
              <a:rPr lang="en-US" sz="3200"/>
              <a:t> Reminder</a:t>
            </a:r>
            <a:endParaRPr/>
          </a:p>
          <a:p>
            <a:pPr indent="-228600" lvl="1" marL="685800" rtl="0" algn="l">
              <a:lnSpc>
                <a:spcPct val="90000"/>
              </a:lnSpc>
              <a:spcBef>
                <a:spcPts val="500"/>
              </a:spcBef>
              <a:spcAft>
                <a:spcPts val="0"/>
              </a:spcAft>
              <a:buClr>
                <a:schemeClr val="dk1"/>
              </a:buClr>
              <a:buSzPts val="2800"/>
              <a:buChar char="•"/>
            </a:pPr>
            <a:r>
              <a:rPr lang="en-US" sz="2800"/>
              <a:t>The third time your teacher needs to remind you of a behavioral expectation will result in a </a:t>
            </a:r>
            <a:r>
              <a:rPr b="1" lang="en-US" sz="2800" u="sng"/>
              <a:t>reflective conversation </a:t>
            </a:r>
            <a:r>
              <a:rPr lang="en-US" sz="2800"/>
              <a:t>with your teacher and </a:t>
            </a:r>
            <a:r>
              <a:rPr b="1" lang="en-US" sz="2800" u="sng"/>
              <a:t>1 minute after class</a:t>
            </a:r>
            <a:r>
              <a:rPr lang="en-US" sz="2800"/>
              <a:t>.  </a:t>
            </a:r>
            <a:endParaRPr sz="2800"/>
          </a:p>
          <a:p>
            <a:pPr indent="-228600" lvl="1" marL="685800" rtl="0" algn="l">
              <a:lnSpc>
                <a:spcPct val="90000"/>
              </a:lnSpc>
              <a:spcBef>
                <a:spcPts val="500"/>
              </a:spcBef>
              <a:spcAft>
                <a:spcPts val="0"/>
              </a:spcAft>
              <a:buSzPts val="2800"/>
              <a:buChar char="•"/>
            </a:pPr>
            <a:r>
              <a:rPr i="1" lang="en-US" sz="2800"/>
              <a:t>If there is an issue with face covering non-compliance, then it will be addressed in the hallway with Ginger or administration. </a:t>
            </a:r>
            <a:endParaRPr i="1" sz="2800"/>
          </a:p>
        </p:txBody>
      </p:sp>
      <p:pic>
        <p:nvPicPr>
          <p:cNvPr id="162" name="Google Shape;162;p11"/>
          <p:cNvPicPr preferRelativeResize="0"/>
          <p:nvPr/>
        </p:nvPicPr>
        <p:blipFill rotWithShape="1">
          <a:blip r:embed="rId3">
            <a:alphaModFix/>
          </a:blip>
          <a:srcRect b="0" l="0" r="0" t="0"/>
          <a:stretch/>
        </p:blipFill>
        <p:spPr>
          <a:xfrm>
            <a:off x="4835425" y="4503674"/>
            <a:ext cx="2052350" cy="2052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ph type="title"/>
          </p:nvPr>
        </p:nvSpPr>
        <p:spPr>
          <a:xfrm>
            <a:off x="838200" y="128059"/>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If You Don’t Follow the Rules: Step 4</a:t>
            </a:r>
            <a:endParaRPr/>
          </a:p>
        </p:txBody>
      </p:sp>
      <p:sp>
        <p:nvSpPr>
          <p:cNvPr id="168" name="Google Shape;168;p12"/>
          <p:cNvSpPr txBox="1"/>
          <p:nvPr>
            <p:ph idx="1" type="body"/>
          </p:nvPr>
        </p:nvSpPr>
        <p:spPr>
          <a:xfrm>
            <a:off x="838200" y="187360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lang="en-US" sz="4000"/>
              <a:t>4</a:t>
            </a:r>
            <a:r>
              <a:rPr baseline="30000" lang="en-US" sz="4000"/>
              <a:t>th</a:t>
            </a:r>
            <a:r>
              <a:rPr lang="en-US" sz="4000"/>
              <a:t> Reminder</a:t>
            </a:r>
            <a:endParaRPr/>
          </a:p>
          <a:p>
            <a:pPr indent="-228600" lvl="1" marL="685800" rtl="0" algn="l">
              <a:lnSpc>
                <a:spcPct val="90000"/>
              </a:lnSpc>
              <a:spcBef>
                <a:spcPts val="500"/>
              </a:spcBef>
              <a:spcAft>
                <a:spcPts val="0"/>
              </a:spcAft>
              <a:buClr>
                <a:schemeClr val="dk1"/>
              </a:buClr>
              <a:buSzPts val="3200"/>
              <a:buChar char="•"/>
            </a:pPr>
            <a:r>
              <a:rPr lang="en-US" sz="3200"/>
              <a:t>Removal to “Think Time” for reflection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69" name="Google Shape;169;p12"/>
          <p:cNvPicPr preferRelativeResize="0"/>
          <p:nvPr/>
        </p:nvPicPr>
        <p:blipFill rotWithShape="1">
          <a:blip r:embed="rId3">
            <a:alphaModFix/>
          </a:blip>
          <a:srcRect b="0" l="0" r="0" t="0"/>
          <a:stretch/>
        </p:blipFill>
        <p:spPr>
          <a:xfrm>
            <a:off x="3810000" y="3414372"/>
            <a:ext cx="5302143" cy="29851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u="sng"/>
              <a:t>How does Think Time Work?</a:t>
            </a:r>
            <a:endParaRPr/>
          </a:p>
        </p:txBody>
      </p:sp>
      <p:sp>
        <p:nvSpPr>
          <p:cNvPr id="175" name="Google Shape;175;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Your teacher will give you a </a:t>
            </a:r>
            <a:r>
              <a:rPr b="1" lang="en-US" sz="3200"/>
              <a:t>Think Time </a:t>
            </a:r>
            <a:r>
              <a:rPr lang="en-US" sz="3200"/>
              <a:t>form filled out with the problem behavior, another teachers name, room number and a postcard to be sent home.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76" name="Google Shape;176;p13"/>
          <p:cNvPicPr preferRelativeResize="0"/>
          <p:nvPr/>
        </p:nvPicPr>
        <p:blipFill rotWithShape="1">
          <a:blip r:embed="rId3">
            <a:alphaModFix/>
          </a:blip>
          <a:srcRect b="0" l="0" r="0" t="0"/>
          <a:stretch/>
        </p:blipFill>
        <p:spPr>
          <a:xfrm>
            <a:off x="527050" y="3311019"/>
            <a:ext cx="7099300" cy="2865944"/>
          </a:xfrm>
          <a:prstGeom prst="rect">
            <a:avLst/>
          </a:prstGeom>
          <a:noFill/>
          <a:ln cap="flat" cmpd="sng" w="9525">
            <a:solidFill>
              <a:schemeClr val="accent1"/>
            </a:solidFill>
            <a:prstDash val="solid"/>
            <a:round/>
            <a:headEnd len="sm" w="sm" type="none"/>
            <a:tailEnd len="sm" w="sm" type="none"/>
          </a:ln>
          <a:effectLst>
            <a:outerShdw blurRad="50800" rotWithShape="0" algn="tr" dir="8100000" dist="76200">
              <a:srgbClr val="000000">
                <a:alpha val="40000"/>
              </a:srgbClr>
            </a:outerShdw>
          </a:effectLst>
        </p:spPr>
      </p:pic>
      <p:pic>
        <p:nvPicPr>
          <p:cNvPr id="177" name="Google Shape;177;p13"/>
          <p:cNvPicPr preferRelativeResize="0"/>
          <p:nvPr/>
        </p:nvPicPr>
        <p:blipFill rotWithShape="1">
          <a:blip r:embed="rId4">
            <a:alphaModFix/>
          </a:blip>
          <a:srcRect b="0" l="0" r="0" t="0"/>
          <a:stretch/>
        </p:blipFill>
        <p:spPr>
          <a:xfrm>
            <a:off x="7137400" y="3930659"/>
            <a:ext cx="4432300" cy="2732014"/>
          </a:xfrm>
          <a:prstGeom prst="rect">
            <a:avLst/>
          </a:prstGeom>
          <a:noFill/>
          <a:ln>
            <a:noFill/>
          </a:ln>
          <a:effectLst>
            <a:outerShdw blurRad="50800" rotWithShape="0" algn="tr" dir="8100000" dist="762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ph type="title"/>
          </p:nvPr>
        </p:nvSpPr>
        <p:spPr>
          <a:xfrm>
            <a:off x="304800" y="14605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u="sng"/>
              <a:t>How Does Think Time Work?</a:t>
            </a:r>
            <a:endParaRPr/>
          </a:p>
        </p:txBody>
      </p:sp>
      <p:sp>
        <p:nvSpPr>
          <p:cNvPr id="184" name="Google Shape;184;p14"/>
          <p:cNvSpPr txBox="1"/>
          <p:nvPr>
            <p:ph idx="1" type="body"/>
          </p:nvPr>
        </p:nvSpPr>
        <p:spPr>
          <a:xfrm>
            <a:off x="520700" y="14065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Report directly (do not roam) to the Receiving </a:t>
            </a:r>
            <a:r>
              <a:rPr b="1" lang="en-US"/>
              <a:t>Think Time Teacher</a:t>
            </a:r>
            <a:r>
              <a:rPr lang="en-US"/>
              <a:t>.</a:t>
            </a:r>
            <a:endParaRPr/>
          </a:p>
          <a:p>
            <a:pPr indent="-228600" lvl="0" marL="228600" rtl="0" algn="l">
              <a:lnSpc>
                <a:spcPct val="90000"/>
              </a:lnSpc>
              <a:spcBef>
                <a:spcPts val="1000"/>
              </a:spcBef>
              <a:spcAft>
                <a:spcPts val="0"/>
              </a:spcAft>
              <a:buClr>
                <a:schemeClr val="dk1"/>
              </a:buClr>
              <a:buSzPts val="2800"/>
              <a:buChar char="•"/>
            </a:pPr>
            <a:r>
              <a:rPr lang="en-US"/>
              <a:t>Wait until the Think Time teacher is free then follow her/his instructions on where to sit. </a:t>
            </a:r>
            <a:endParaRPr/>
          </a:p>
          <a:p>
            <a:pPr indent="-228600" lvl="0" marL="228600" rtl="0" algn="l">
              <a:lnSpc>
                <a:spcPct val="90000"/>
              </a:lnSpc>
              <a:spcBef>
                <a:spcPts val="1000"/>
              </a:spcBef>
              <a:spcAft>
                <a:spcPts val="0"/>
              </a:spcAft>
              <a:buClr>
                <a:schemeClr val="dk1"/>
              </a:buClr>
              <a:buSzPts val="2800"/>
              <a:buChar char="•"/>
            </a:pPr>
            <a:r>
              <a:rPr lang="en-US"/>
              <a:t>Complete your Think Time Worksheet and Postcard.  Think about your answers and fill it out completely and accurately.</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85" name="Google Shape;185;p14"/>
          <p:cNvPicPr preferRelativeResize="0"/>
          <p:nvPr/>
        </p:nvPicPr>
        <p:blipFill rotWithShape="1">
          <a:blip r:embed="rId3">
            <a:alphaModFix/>
          </a:blip>
          <a:srcRect b="0" l="0" r="0" t="0"/>
          <a:stretch/>
        </p:blipFill>
        <p:spPr>
          <a:xfrm>
            <a:off x="6756399" y="3650166"/>
            <a:ext cx="4457739" cy="2981157"/>
          </a:xfrm>
          <a:prstGeom prst="rect">
            <a:avLst/>
          </a:prstGeom>
          <a:noFill/>
          <a:ln cap="flat" cmpd="sng" w="9525">
            <a:solidFill>
              <a:schemeClr val="dk1"/>
            </a:solidFill>
            <a:prstDash val="solid"/>
            <a:round/>
            <a:headEnd len="sm" w="sm" type="none"/>
            <a:tailEnd len="sm" w="sm" type="none"/>
          </a:ln>
          <a:effectLst>
            <a:outerShdw blurRad="50800" rotWithShape="0" algn="tl" dir="2700000" dist="762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u="sng"/>
              <a:t>How Does Think Time Work?</a:t>
            </a:r>
            <a:endParaRPr/>
          </a:p>
        </p:txBody>
      </p:sp>
      <p:sp>
        <p:nvSpPr>
          <p:cNvPr id="191" name="Google Shape;19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Wait quietly for the </a:t>
            </a:r>
            <a:r>
              <a:rPr b="1" lang="en-US"/>
              <a:t>Think Time Teacher </a:t>
            </a:r>
            <a:r>
              <a:rPr lang="en-US"/>
              <a:t>to discuss your answers with you.</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When told, report back to your classroom teacher.</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92" name="Google Shape;192;p15"/>
          <p:cNvPicPr preferRelativeResize="0"/>
          <p:nvPr/>
        </p:nvPicPr>
        <p:blipFill rotWithShape="1">
          <a:blip r:embed="rId3">
            <a:alphaModFix/>
          </a:blip>
          <a:srcRect b="0" l="0" r="0" t="0"/>
          <a:stretch/>
        </p:blipFill>
        <p:spPr>
          <a:xfrm>
            <a:off x="8318500" y="3594100"/>
            <a:ext cx="2806700" cy="2806700"/>
          </a:xfrm>
          <a:prstGeom prst="rect">
            <a:avLst/>
          </a:prstGeom>
          <a:noFill/>
          <a:ln>
            <a:noFill/>
          </a:ln>
          <a:effectLst>
            <a:outerShdw blurRad="50800" rotWithShape="0" algn="tr" dir="8100000" dist="762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6"/>
          <p:cNvSpPr txBox="1"/>
          <p:nvPr>
            <p:ph type="title"/>
          </p:nvPr>
        </p:nvSpPr>
        <p:spPr>
          <a:xfrm>
            <a:off x="838200" y="365125"/>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If You Don’t Follow the Rules: Step 5</a:t>
            </a:r>
            <a:endParaRPr/>
          </a:p>
        </p:txBody>
      </p:sp>
      <p:sp>
        <p:nvSpPr>
          <p:cNvPr id="198" name="Google Shape;198;p16"/>
          <p:cNvSpPr txBox="1"/>
          <p:nvPr>
            <p:ph idx="1" type="body"/>
          </p:nvPr>
        </p:nvSpPr>
        <p:spPr>
          <a:xfrm>
            <a:off x="838200" y="19780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lang="en-US" sz="3600"/>
              <a:t>5</a:t>
            </a:r>
            <a:r>
              <a:rPr baseline="30000" lang="en-US" sz="3600"/>
              <a:t>th</a:t>
            </a:r>
            <a:r>
              <a:rPr lang="en-US" sz="3600"/>
              <a:t> Reminder</a:t>
            </a:r>
            <a:endParaRPr/>
          </a:p>
          <a:p>
            <a:pPr indent="-228600" lvl="1" marL="685800" rtl="0" algn="l">
              <a:lnSpc>
                <a:spcPct val="90000"/>
              </a:lnSpc>
              <a:spcBef>
                <a:spcPts val="500"/>
              </a:spcBef>
              <a:spcAft>
                <a:spcPts val="0"/>
              </a:spcAft>
              <a:buClr>
                <a:schemeClr val="dk1"/>
              </a:buClr>
              <a:buSzPts val="3200"/>
              <a:buChar char="•"/>
            </a:pPr>
            <a:r>
              <a:rPr lang="en-US" sz="3200"/>
              <a:t>Conference or Phone Call with Parent/Guardian</a:t>
            </a:r>
            <a:endParaRPr/>
          </a:p>
        </p:txBody>
      </p:sp>
      <p:pic>
        <p:nvPicPr>
          <p:cNvPr descr="https://encrypted-tbn2.gstatic.com/images?q=tbn:ANd9GcTucSdbdyz0A_I7QnCMAKKoCh7k0zpchue_y9EjkGzi-cYfOx_j" id="199" name="Google Shape;199;p16"/>
          <p:cNvPicPr preferRelativeResize="0"/>
          <p:nvPr/>
        </p:nvPicPr>
        <p:blipFill rotWithShape="1">
          <a:blip r:embed="rId3">
            <a:alphaModFix/>
          </a:blip>
          <a:srcRect b="0" l="0" r="0" t="0"/>
          <a:stretch/>
        </p:blipFill>
        <p:spPr>
          <a:xfrm>
            <a:off x="4105628" y="3046414"/>
            <a:ext cx="3282949" cy="3282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7"/>
          <p:cNvSpPr txBox="1"/>
          <p:nvPr>
            <p:ph type="title"/>
          </p:nvPr>
        </p:nvSpPr>
        <p:spPr>
          <a:xfrm>
            <a:off x="838200" y="365125"/>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If You Don’t Follow the Rules: Step 6</a:t>
            </a:r>
            <a:endParaRPr/>
          </a:p>
        </p:txBody>
      </p:sp>
      <p:sp>
        <p:nvSpPr>
          <p:cNvPr id="205" name="Google Shape;205;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None/>
            </a:pPr>
            <a:r>
              <a:rPr lang="en-US" sz="5400"/>
              <a:t>Office Referral </a:t>
            </a:r>
            <a:endParaRPr/>
          </a:p>
        </p:txBody>
      </p:sp>
      <p:pic>
        <p:nvPicPr>
          <p:cNvPr descr="http://waylandstudentpress.com/wp-content/uploads/2014/05/asspp.jpg" id="206" name="Google Shape;206;p17"/>
          <p:cNvPicPr preferRelativeResize="0"/>
          <p:nvPr/>
        </p:nvPicPr>
        <p:blipFill rotWithShape="1">
          <a:blip r:embed="rId3">
            <a:alphaModFix/>
          </a:blip>
          <a:srcRect b="0" l="0" r="0" t="0"/>
          <a:stretch/>
        </p:blipFill>
        <p:spPr>
          <a:xfrm>
            <a:off x="3416300" y="2887367"/>
            <a:ext cx="5359400" cy="30101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8"/>
          <p:cNvSpPr txBox="1"/>
          <p:nvPr/>
        </p:nvSpPr>
        <p:spPr>
          <a:xfrm>
            <a:off x="1387888" y="765437"/>
            <a:ext cx="944290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Calibri"/>
                <a:ea typeface="Calibri"/>
                <a:cs typeface="Calibri"/>
                <a:sym typeface="Calibri"/>
              </a:rPr>
              <a:t>Let’s walk through an example with…</a:t>
            </a:r>
            <a:endParaRPr b="0" i="0" sz="1400" u="none" cap="none" strike="noStrike">
              <a:solidFill>
                <a:srgbClr val="000000"/>
              </a:solidFill>
              <a:latin typeface="Arial"/>
              <a:ea typeface="Arial"/>
              <a:cs typeface="Arial"/>
              <a:sym typeface="Arial"/>
            </a:endParaRPr>
          </a:p>
        </p:txBody>
      </p:sp>
      <p:pic>
        <p:nvPicPr>
          <p:cNvPr id="212" name="Google Shape;212;p18"/>
          <p:cNvPicPr preferRelativeResize="0"/>
          <p:nvPr/>
        </p:nvPicPr>
        <p:blipFill rotWithShape="1">
          <a:blip r:embed="rId3">
            <a:alphaModFix/>
          </a:blip>
          <a:srcRect b="0" l="0" r="0" t="0"/>
          <a:stretch/>
        </p:blipFill>
        <p:spPr>
          <a:xfrm>
            <a:off x="3220870" y="2407874"/>
            <a:ext cx="1832740" cy="2286000"/>
          </a:xfrm>
          <a:prstGeom prst="rect">
            <a:avLst/>
          </a:prstGeom>
          <a:noFill/>
          <a:ln>
            <a:noFill/>
          </a:ln>
        </p:spPr>
      </p:pic>
      <p:pic>
        <p:nvPicPr>
          <p:cNvPr id="213" name="Google Shape;213;p18"/>
          <p:cNvPicPr preferRelativeResize="0"/>
          <p:nvPr/>
        </p:nvPicPr>
        <p:blipFill rotWithShape="1">
          <a:blip r:embed="rId4">
            <a:alphaModFix/>
          </a:blip>
          <a:srcRect b="0" l="0" r="0" t="0"/>
          <a:stretch/>
        </p:blipFill>
        <p:spPr>
          <a:xfrm>
            <a:off x="7165073" y="2407874"/>
            <a:ext cx="1879715" cy="2286000"/>
          </a:xfrm>
          <a:prstGeom prst="rect">
            <a:avLst/>
          </a:prstGeom>
          <a:noFill/>
          <a:ln>
            <a:noFill/>
          </a:ln>
        </p:spPr>
      </p:pic>
      <p:sp>
        <p:nvSpPr>
          <p:cNvPr id="214" name="Google Shape;214;p18"/>
          <p:cNvSpPr txBox="1"/>
          <p:nvPr/>
        </p:nvSpPr>
        <p:spPr>
          <a:xfrm>
            <a:off x="3353435" y="4737852"/>
            <a:ext cx="156760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Henry</a:t>
            </a:r>
            <a:endParaRPr b="0" i="0" sz="1400" u="none" cap="none" strike="noStrike">
              <a:solidFill>
                <a:srgbClr val="000000"/>
              </a:solidFill>
              <a:latin typeface="Arial"/>
              <a:ea typeface="Arial"/>
              <a:cs typeface="Arial"/>
              <a:sym typeface="Arial"/>
            </a:endParaRPr>
          </a:p>
        </p:txBody>
      </p:sp>
      <p:sp>
        <p:nvSpPr>
          <p:cNvPr id="215" name="Google Shape;215;p18"/>
          <p:cNvSpPr txBox="1"/>
          <p:nvPr/>
        </p:nvSpPr>
        <p:spPr>
          <a:xfrm>
            <a:off x="6645235" y="4737852"/>
            <a:ext cx="291938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Mrs. Barnes</a:t>
            </a:r>
            <a:endParaRPr b="0" i="0" sz="1400" u="none" cap="none" strike="noStrike">
              <a:solidFill>
                <a:srgbClr val="000000"/>
              </a:solidFill>
              <a:latin typeface="Arial"/>
              <a:ea typeface="Arial"/>
              <a:cs typeface="Arial"/>
              <a:sym typeface="Arial"/>
            </a:endParaRPr>
          </a:p>
        </p:txBody>
      </p:sp>
      <p:sp>
        <p:nvSpPr>
          <p:cNvPr id="216" name="Google Shape;216;p18"/>
          <p:cNvSpPr/>
          <p:nvPr/>
        </p:nvSpPr>
        <p:spPr>
          <a:xfrm>
            <a:off x="5597022" y="2771418"/>
            <a:ext cx="1024639"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00"/>
              <a:buFont typeface="Arial"/>
              <a:buNone/>
            </a:pPr>
            <a:r>
              <a:rPr b="0" i="0" lang="en-US" sz="9600" u="none" cap="none" strike="noStrike">
                <a:solidFill>
                  <a:srgbClr val="00B050"/>
                </a:solidFill>
                <a:latin typeface="Calibri"/>
                <a:ea typeface="Calibri"/>
                <a:cs typeface="Calibri"/>
                <a:sym typeface="Calibri"/>
              </a:rPr>
              <a:t>&amp;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9"/>
          <p:cNvPicPr preferRelativeResize="0"/>
          <p:nvPr/>
        </p:nvPicPr>
        <p:blipFill rotWithShape="1">
          <a:blip r:embed="rId3">
            <a:alphaModFix/>
          </a:blip>
          <a:srcRect b="0" l="0" r="0" t="0"/>
          <a:stretch/>
        </p:blipFill>
        <p:spPr>
          <a:xfrm>
            <a:off x="914398" y="1943849"/>
            <a:ext cx="1127829" cy="1371600"/>
          </a:xfrm>
          <a:prstGeom prst="rect">
            <a:avLst/>
          </a:prstGeom>
          <a:noFill/>
          <a:ln>
            <a:noFill/>
          </a:ln>
        </p:spPr>
      </p:pic>
      <p:pic>
        <p:nvPicPr>
          <p:cNvPr id="222" name="Google Shape;222;p19"/>
          <p:cNvPicPr preferRelativeResize="0"/>
          <p:nvPr/>
        </p:nvPicPr>
        <p:blipFill rotWithShape="1">
          <a:blip r:embed="rId4">
            <a:alphaModFix/>
          </a:blip>
          <a:srcRect b="0" l="0" r="0" t="0"/>
          <a:stretch/>
        </p:blipFill>
        <p:spPr>
          <a:xfrm>
            <a:off x="914398" y="368136"/>
            <a:ext cx="1099644" cy="1371600"/>
          </a:xfrm>
          <a:prstGeom prst="rect">
            <a:avLst/>
          </a:prstGeom>
          <a:noFill/>
          <a:ln>
            <a:noFill/>
          </a:ln>
        </p:spPr>
      </p:pic>
      <p:sp>
        <p:nvSpPr>
          <p:cNvPr id="223" name="Google Shape;223;p19"/>
          <p:cNvSpPr txBox="1"/>
          <p:nvPr/>
        </p:nvSpPr>
        <p:spPr>
          <a:xfrm>
            <a:off x="2173183" y="368135"/>
            <a:ext cx="8641080" cy="1371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Henry was asked to start on his assignment by his teacher, Ms. Barnes.  He did not and put his head on the desk.  </a:t>
            </a:r>
            <a:endParaRPr b="0" i="0" sz="1400" u="none" cap="none" strike="noStrike">
              <a:solidFill>
                <a:srgbClr val="000000"/>
              </a:solidFill>
              <a:latin typeface="Arial"/>
              <a:ea typeface="Arial"/>
              <a:cs typeface="Arial"/>
              <a:sym typeface="Arial"/>
            </a:endParaRPr>
          </a:p>
        </p:txBody>
      </p:sp>
      <p:sp>
        <p:nvSpPr>
          <p:cNvPr id="224" name="Google Shape;224;p19"/>
          <p:cNvSpPr txBox="1"/>
          <p:nvPr/>
        </p:nvSpPr>
        <p:spPr>
          <a:xfrm>
            <a:off x="2173183" y="1945047"/>
            <a:ext cx="8641080" cy="1371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Ms. Barnes, asked Henry if everything was alright.  Henry nodded.  Ms. Barnes asked Henry to sit up and get started on his assignment.</a:t>
            </a:r>
            <a:endParaRPr b="0" i="0" sz="1400" u="none" cap="none" strike="noStrike">
              <a:solidFill>
                <a:srgbClr val="000000"/>
              </a:solidFill>
              <a:latin typeface="Arial"/>
              <a:ea typeface="Arial"/>
              <a:cs typeface="Arial"/>
              <a:sym typeface="Arial"/>
            </a:endParaRPr>
          </a:p>
        </p:txBody>
      </p:sp>
      <p:sp>
        <p:nvSpPr>
          <p:cNvPr id="225" name="Google Shape;225;p19"/>
          <p:cNvSpPr txBox="1"/>
          <p:nvPr/>
        </p:nvSpPr>
        <p:spPr>
          <a:xfrm>
            <a:off x="2173184" y="3505615"/>
            <a:ext cx="8641080" cy="1371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Instead of starting his work, Henry started talking to his neighbor.  </a:t>
            </a:r>
            <a:endParaRPr b="0" i="0" sz="1400" u="none" cap="none" strike="noStrike">
              <a:solidFill>
                <a:srgbClr val="000000"/>
              </a:solidFill>
              <a:latin typeface="Arial"/>
              <a:ea typeface="Arial"/>
              <a:cs typeface="Arial"/>
              <a:sym typeface="Arial"/>
            </a:endParaRPr>
          </a:p>
        </p:txBody>
      </p:sp>
      <p:sp>
        <p:nvSpPr>
          <p:cNvPr id="226" name="Google Shape;226;p19"/>
          <p:cNvSpPr txBox="1"/>
          <p:nvPr/>
        </p:nvSpPr>
        <p:spPr>
          <a:xfrm>
            <a:off x="2173183" y="5095275"/>
            <a:ext cx="8641080" cy="1371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Ms. Barnes said, “Henry since you didn’t start on your assignment and you are now talking to someone else you will need to stay after class for 30 seconds.”  </a:t>
            </a:r>
            <a:endParaRPr b="0" i="0" sz="1400" u="none" cap="none" strike="noStrike">
              <a:solidFill>
                <a:srgbClr val="000000"/>
              </a:solidFill>
              <a:latin typeface="Arial"/>
              <a:ea typeface="Arial"/>
              <a:cs typeface="Arial"/>
              <a:sym typeface="Arial"/>
            </a:endParaRPr>
          </a:p>
        </p:txBody>
      </p:sp>
      <p:pic>
        <p:nvPicPr>
          <p:cNvPr id="227" name="Google Shape;227;p19"/>
          <p:cNvPicPr preferRelativeResize="0"/>
          <p:nvPr/>
        </p:nvPicPr>
        <p:blipFill rotWithShape="1">
          <a:blip r:embed="rId4">
            <a:alphaModFix/>
          </a:blip>
          <a:srcRect b="0" l="0" r="0" t="0"/>
          <a:stretch/>
        </p:blipFill>
        <p:spPr>
          <a:xfrm>
            <a:off x="942583" y="3519562"/>
            <a:ext cx="1099644" cy="1371600"/>
          </a:xfrm>
          <a:prstGeom prst="rect">
            <a:avLst/>
          </a:prstGeom>
          <a:noFill/>
          <a:ln>
            <a:noFill/>
          </a:ln>
        </p:spPr>
      </p:pic>
      <p:pic>
        <p:nvPicPr>
          <p:cNvPr id="228" name="Google Shape;228;p19"/>
          <p:cNvPicPr preferRelativeResize="0"/>
          <p:nvPr/>
        </p:nvPicPr>
        <p:blipFill rotWithShape="1">
          <a:blip r:embed="rId3">
            <a:alphaModFix/>
          </a:blip>
          <a:srcRect b="0" l="0" r="0" t="0"/>
          <a:stretch/>
        </p:blipFill>
        <p:spPr>
          <a:xfrm>
            <a:off x="886213" y="5095275"/>
            <a:ext cx="1127829" cy="137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u="sng"/>
              <a:t>Union’s Basic Behavioral Expectations</a:t>
            </a:r>
            <a:endParaRPr/>
          </a:p>
        </p:txBody>
      </p:sp>
      <p:sp>
        <p:nvSpPr>
          <p:cNvPr id="95" name="Google Shape;95;p2"/>
          <p:cNvSpPr txBox="1"/>
          <p:nvPr>
            <p:ph idx="1" type="body"/>
          </p:nvPr>
        </p:nvSpPr>
        <p:spPr>
          <a:xfrm>
            <a:off x="4099355" y="1713214"/>
            <a:ext cx="5080686" cy="45097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1893"/>
              </a:buClr>
              <a:buSzPts val="5400"/>
              <a:buNone/>
            </a:pPr>
            <a:r>
              <a:rPr lang="en-US" sz="5400">
                <a:solidFill>
                  <a:srgbClr val="011893"/>
                </a:solidFill>
              </a:rPr>
              <a:t>C</a:t>
            </a:r>
            <a:r>
              <a:rPr lang="en-US"/>
              <a:t>aring and Respectful Attitude</a:t>
            </a:r>
            <a:endParaRPr/>
          </a:p>
          <a:p>
            <a:pPr indent="0" lvl="0" marL="0" rtl="0" algn="l">
              <a:lnSpc>
                <a:spcPct val="90000"/>
              </a:lnSpc>
              <a:spcBef>
                <a:spcPts val="1000"/>
              </a:spcBef>
              <a:spcAft>
                <a:spcPts val="0"/>
              </a:spcAft>
              <a:buClr>
                <a:srgbClr val="011893"/>
              </a:buClr>
              <a:buSzPts val="5400"/>
              <a:buNone/>
            </a:pPr>
            <a:r>
              <a:rPr lang="en-US" sz="5400">
                <a:solidFill>
                  <a:srgbClr val="011893"/>
                </a:solidFill>
              </a:rPr>
              <a:t>A</a:t>
            </a:r>
            <a:r>
              <a:rPr lang="en-US"/>
              <a:t>rrive on Time</a:t>
            </a:r>
            <a:endParaRPr/>
          </a:p>
          <a:p>
            <a:pPr indent="0" lvl="0" marL="0" rtl="0" algn="l">
              <a:lnSpc>
                <a:spcPct val="90000"/>
              </a:lnSpc>
              <a:spcBef>
                <a:spcPts val="1000"/>
              </a:spcBef>
              <a:spcAft>
                <a:spcPts val="0"/>
              </a:spcAft>
              <a:buClr>
                <a:srgbClr val="011893"/>
              </a:buClr>
              <a:buSzPts val="5400"/>
              <a:buNone/>
            </a:pPr>
            <a:r>
              <a:rPr lang="en-US" sz="5400">
                <a:solidFill>
                  <a:srgbClr val="011893"/>
                </a:solidFill>
              </a:rPr>
              <a:t>T</a:t>
            </a:r>
            <a:r>
              <a:rPr lang="en-US"/>
              <a:t>ake Responsibility</a:t>
            </a:r>
            <a:endParaRPr/>
          </a:p>
          <a:p>
            <a:pPr indent="0" lvl="0" marL="0" rtl="0" algn="l">
              <a:lnSpc>
                <a:spcPct val="90000"/>
              </a:lnSpc>
              <a:spcBef>
                <a:spcPts val="1000"/>
              </a:spcBef>
              <a:spcAft>
                <a:spcPts val="0"/>
              </a:spcAft>
              <a:buClr>
                <a:srgbClr val="011893"/>
              </a:buClr>
              <a:buSzPts val="5400"/>
              <a:buNone/>
            </a:pPr>
            <a:r>
              <a:rPr lang="en-US" sz="5400">
                <a:solidFill>
                  <a:srgbClr val="011893"/>
                </a:solidFill>
              </a:rPr>
              <a:t>S</a:t>
            </a:r>
            <a:r>
              <a:rPr lang="en-US"/>
              <a:t>afety First </a:t>
            </a:r>
            <a:endParaRPr/>
          </a:p>
          <a:p>
            <a:pPr indent="-50800" lvl="0" marL="228600" rtl="0" algn="l">
              <a:lnSpc>
                <a:spcPct val="90000"/>
              </a:lnSpc>
              <a:spcBef>
                <a:spcPts val="1000"/>
              </a:spcBef>
              <a:spcAft>
                <a:spcPts val="0"/>
              </a:spcAft>
              <a:buClr>
                <a:schemeClr val="dk1"/>
              </a:buClr>
              <a:buSzPts val="2800"/>
              <a:buNone/>
            </a:pPr>
            <a:r>
              <a:t/>
            </a:r>
            <a:endParaRPr/>
          </a:p>
        </p:txBody>
      </p:sp>
      <p:cxnSp>
        <p:nvCxnSpPr>
          <p:cNvPr id="96" name="Google Shape;96;p2"/>
          <p:cNvCxnSpPr/>
          <p:nvPr/>
        </p:nvCxnSpPr>
        <p:spPr>
          <a:xfrm>
            <a:off x="3383692" y="5134573"/>
            <a:ext cx="5424616" cy="12356"/>
          </a:xfrm>
          <a:prstGeom prst="straightConnector1">
            <a:avLst/>
          </a:prstGeom>
          <a:noFill/>
          <a:ln cap="flat" cmpd="sng" w="19050">
            <a:solidFill>
              <a:schemeClr val="dk1"/>
            </a:solidFill>
            <a:prstDash val="solid"/>
            <a:miter lim="800000"/>
            <a:headEnd len="sm" w="sm" type="none"/>
            <a:tailEnd len="sm" w="sm" type="none"/>
          </a:ln>
        </p:spPr>
      </p:cxnSp>
      <p:sp>
        <p:nvSpPr>
          <p:cNvPr id="97" name="Google Shape;97;p2"/>
          <p:cNvSpPr txBox="1"/>
          <p:nvPr/>
        </p:nvSpPr>
        <p:spPr>
          <a:xfrm>
            <a:off x="4099355" y="5177133"/>
            <a:ext cx="490494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11893"/>
                </a:solidFill>
                <a:latin typeface="Calibri"/>
                <a:ea typeface="Calibri"/>
                <a:cs typeface="Calibri"/>
                <a:sym typeface="Calibri"/>
              </a:rPr>
              <a:t>CATS Code</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3532488" y="4180692"/>
            <a:ext cx="567784"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3532488" y="5134573"/>
            <a:ext cx="567784"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20"/>
          <p:cNvPicPr preferRelativeResize="0"/>
          <p:nvPr/>
        </p:nvPicPr>
        <p:blipFill rotWithShape="1">
          <a:blip r:embed="rId3">
            <a:alphaModFix/>
          </a:blip>
          <a:srcRect b="0" l="0" r="0" t="0"/>
          <a:stretch/>
        </p:blipFill>
        <p:spPr>
          <a:xfrm>
            <a:off x="914398" y="1943849"/>
            <a:ext cx="1127829" cy="1371600"/>
          </a:xfrm>
          <a:prstGeom prst="rect">
            <a:avLst/>
          </a:prstGeom>
          <a:noFill/>
          <a:ln>
            <a:noFill/>
          </a:ln>
        </p:spPr>
      </p:pic>
      <p:pic>
        <p:nvPicPr>
          <p:cNvPr id="234" name="Google Shape;234;p20"/>
          <p:cNvPicPr preferRelativeResize="0"/>
          <p:nvPr/>
        </p:nvPicPr>
        <p:blipFill rotWithShape="1">
          <a:blip r:embed="rId4">
            <a:alphaModFix/>
          </a:blip>
          <a:srcRect b="0" l="0" r="0" t="0"/>
          <a:stretch/>
        </p:blipFill>
        <p:spPr>
          <a:xfrm>
            <a:off x="914398" y="368136"/>
            <a:ext cx="1099644" cy="1371600"/>
          </a:xfrm>
          <a:prstGeom prst="rect">
            <a:avLst/>
          </a:prstGeom>
          <a:noFill/>
          <a:ln>
            <a:noFill/>
          </a:ln>
        </p:spPr>
      </p:pic>
      <p:sp>
        <p:nvSpPr>
          <p:cNvPr id="235" name="Google Shape;235;p20"/>
          <p:cNvSpPr txBox="1"/>
          <p:nvPr/>
        </p:nvSpPr>
        <p:spPr>
          <a:xfrm>
            <a:off x="2173183" y="368135"/>
            <a:ext cx="8641080" cy="1371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Henry did not care and continued talking to his neighbor.  </a:t>
            </a:r>
            <a:endParaRPr b="0" i="0" sz="1400" u="none" cap="none" strike="noStrike">
              <a:solidFill>
                <a:srgbClr val="000000"/>
              </a:solidFill>
              <a:latin typeface="Arial"/>
              <a:ea typeface="Arial"/>
              <a:cs typeface="Arial"/>
              <a:sym typeface="Arial"/>
            </a:endParaRPr>
          </a:p>
        </p:txBody>
      </p:sp>
      <p:sp>
        <p:nvSpPr>
          <p:cNvPr id="236" name="Google Shape;236;p20"/>
          <p:cNvSpPr txBox="1"/>
          <p:nvPr/>
        </p:nvSpPr>
        <p:spPr>
          <a:xfrm>
            <a:off x="2173183" y="1945046"/>
            <a:ext cx="8641080" cy="1371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Ms. Barnes asked if Henry needed any help on his assignment.  </a:t>
            </a:r>
            <a:endParaRPr b="0" i="0" sz="1400" u="none" cap="none" strike="noStrike">
              <a:solidFill>
                <a:srgbClr val="000000"/>
              </a:solidFill>
              <a:latin typeface="Arial"/>
              <a:ea typeface="Arial"/>
              <a:cs typeface="Arial"/>
              <a:sym typeface="Arial"/>
            </a:endParaRPr>
          </a:p>
        </p:txBody>
      </p:sp>
      <p:sp>
        <p:nvSpPr>
          <p:cNvPr id="237" name="Google Shape;237;p20"/>
          <p:cNvSpPr txBox="1"/>
          <p:nvPr/>
        </p:nvSpPr>
        <p:spPr>
          <a:xfrm>
            <a:off x="2173183" y="3505616"/>
            <a:ext cx="8657755" cy="1371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Henry ignored her and continued talking to his neighbor.  </a:t>
            </a:r>
            <a:endParaRPr b="0" i="0" sz="1400" u="none" cap="none" strike="noStrike">
              <a:solidFill>
                <a:srgbClr val="000000"/>
              </a:solidFill>
              <a:latin typeface="Arial"/>
              <a:ea typeface="Arial"/>
              <a:cs typeface="Arial"/>
              <a:sym typeface="Arial"/>
            </a:endParaRPr>
          </a:p>
        </p:txBody>
      </p:sp>
      <p:sp>
        <p:nvSpPr>
          <p:cNvPr id="238" name="Google Shape;238;p20"/>
          <p:cNvSpPr txBox="1"/>
          <p:nvPr/>
        </p:nvSpPr>
        <p:spPr>
          <a:xfrm>
            <a:off x="2173183" y="5095275"/>
            <a:ext cx="8641080" cy="138499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Ms. Barnes said, “Henry I am trying to offer help.  You continue to talk and you not are attempting your work.  You will need to stay 60 seconds after class.”    </a:t>
            </a:r>
            <a:endParaRPr b="0" i="0" sz="1400" u="none" cap="none" strike="noStrike">
              <a:solidFill>
                <a:srgbClr val="000000"/>
              </a:solidFill>
              <a:latin typeface="Arial"/>
              <a:ea typeface="Arial"/>
              <a:cs typeface="Arial"/>
              <a:sym typeface="Arial"/>
            </a:endParaRPr>
          </a:p>
        </p:txBody>
      </p:sp>
      <p:pic>
        <p:nvPicPr>
          <p:cNvPr id="239" name="Google Shape;239;p20"/>
          <p:cNvPicPr preferRelativeResize="0"/>
          <p:nvPr/>
        </p:nvPicPr>
        <p:blipFill rotWithShape="1">
          <a:blip r:embed="rId4">
            <a:alphaModFix/>
          </a:blip>
          <a:srcRect b="0" l="0" r="0" t="0"/>
          <a:stretch/>
        </p:blipFill>
        <p:spPr>
          <a:xfrm>
            <a:off x="942583" y="3519562"/>
            <a:ext cx="1099644" cy="1371600"/>
          </a:xfrm>
          <a:prstGeom prst="rect">
            <a:avLst/>
          </a:prstGeom>
          <a:noFill/>
          <a:ln>
            <a:noFill/>
          </a:ln>
        </p:spPr>
      </p:pic>
      <p:pic>
        <p:nvPicPr>
          <p:cNvPr id="240" name="Google Shape;240;p20"/>
          <p:cNvPicPr preferRelativeResize="0"/>
          <p:nvPr/>
        </p:nvPicPr>
        <p:blipFill rotWithShape="1">
          <a:blip r:embed="rId3">
            <a:alphaModFix/>
          </a:blip>
          <a:srcRect b="0" l="0" r="0" t="0"/>
          <a:stretch/>
        </p:blipFill>
        <p:spPr>
          <a:xfrm>
            <a:off x="886213" y="5095275"/>
            <a:ext cx="1127829" cy="1371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1"/>
          <p:cNvPicPr preferRelativeResize="0"/>
          <p:nvPr/>
        </p:nvPicPr>
        <p:blipFill rotWithShape="1">
          <a:blip r:embed="rId3">
            <a:alphaModFix/>
          </a:blip>
          <a:srcRect b="0" l="0" r="0" t="0"/>
          <a:stretch/>
        </p:blipFill>
        <p:spPr>
          <a:xfrm>
            <a:off x="914398" y="1943849"/>
            <a:ext cx="1127829" cy="1371600"/>
          </a:xfrm>
          <a:prstGeom prst="rect">
            <a:avLst/>
          </a:prstGeom>
          <a:noFill/>
          <a:ln>
            <a:noFill/>
          </a:ln>
        </p:spPr>
      </p:pic>
      <p:pic>
        <p:nvPicPr>
          <p:cNvPr id="246" name="Google Shape;246;p21"/>
          <p:cNvPicPr preferRelativeResize="0"/>
          <p:nvPr/>
        </p:nvPicPr>
        <p:blipFill rotWithShape="1">
          <a:blip r:embed="rId4">
            <a:alphaModFix/>
          </a:blip>
          <a:srcRect b="0" l="0" r="0" t="0"/>
          <a:stretch/>
        </p:blipFill>
        <p:spPr>
          <a:xfrm>
            <a:off x="914398" y="368136"/>
            <a:ext cx="1099644" cy="1371600"/>
          </a:xfrm>
          <a:prstGeom prst="rect">
            <a:avLst/>
          </a:prstGeom>
          <a:noFill/>
          <a:ln>
            <a:noFill/>
          </a:ln>
        </p:spPr>
      </p:pic>
      <p:sp>
        <p:nvSpPr>
          <p:cNvPr id="247" name="Google Shape;247;p21"/>
          <p:cNvSpPr txBox="1"/>
          <p:nvPr/>
        </p:nvSpPr>
        <p:spPr>
          <a:xfrm>
            <a:off x="2173183" y="368134"/>
            <a:ext cx="8641080" cy="1371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Henry sticks his tongue out at Ms. Barnes and continues talking to other students in the class.  </a:t>
            </a:r>
            <a:endParaRPr b="0" i="0" sz="1400" u="none" cap="none" strike="noStrike">
              <a:solidFill>
                <a:srgbClr val="000000"/>
              </a:solidFill>
              <a:latin typeface="Arial"/>
              <a:ea typeface="Arial"/>
              <a:cs typeface="Arial"/>
              <a:sym typeface="Arial"/>
            </a:endParaRPr>
          </a:p>
        </p:txBody>
      </p:sp>
      <p:sp>
        <p:nvSpPr>
          <p:cNvPr id="248" name="Google Shape;248;p21"/>
          <p:cNvSpPr txBox="1"/>
          <p:nvPr/>
        </p:nvSpPr>
        <p:spPr>
          <a:xfrm>
            <a:off x="2173183" y="1943849"/>
            <a:ext cx="8641080" cy="13716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Ms. Barnes sends Henry to   </a:t>
            </a:r>
            <a:endParaRPr b="0" i="0" sz="1400" u="none" cap="none" strike="noStrike">
              <a:solidFill>
                <a:srgbClr val="000000"/>
              </a:solidFill>
              <a:latin typeface="Arial"/>
              <a:ea typeface="Arial"/>
              <a:cs typeface="Arial"/>
              <a:sym typeface="Arial"/>
            </a:endParaRPr>
          </a:p>
        </p:txBody>
      </p:sp>
      <p:sp>
        <p:nvSpPr>
          <p:cNvPr id="249" name="Google Shape;249;p21"/>
          <p:cNvSpPr txBox="1"/>
          <p:nvPr/>
        </p:nvSpPr>
        <p:spPr>
          <a:xfrm>
            <a:off x="2173184" y="3505616"/>
            <a:ext cx="8641080" cy="138499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When he returns he hands Ms. Barnes his Think Time form, which is ripped in half. He sits at his desk, breaks his pencil, folds his arms and defiantley looks at Ms.Barnes.     </a:t>
            </a:r>
            <a:endParaRPr b="0" i="0" sz="1400" u="none" cap="none" strike="noStrike">
              <a:solidFill>
                <a:srgbClr val="000000"/>
              </a:solidFill>
              <a:latin typeface="Arial"/>
              <a:ea typeface="Arial"/>
              <a:cs typeface="Arial"/>
              <a:sym typeface="Arial"/>
            </a:endParaRPr>
          </a:p>
        </p:txBody>
      </p:sp>
      <p:sp>
        <p:nvSpPr>
          <p:cNvPr id="250" name="Google Shape;250;p21"/>
          <p:cNvSpPr txBox="1"/>
          <p:nvPr/>
        </p:nvSpPr>
        <p:spPr>
          <a:xfrm>
            <a:off x="2173183" y="5095275"/>
            <a:ext cx="8641080" cy="138499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Ms. Barnes kneels next to Henry and says, “Henry I really want to help you.  I will be calling your mom tonight to see if we can find a way to work together and support you.”   </a:t>
            </a:r>
            <a:endParaRPr b="0" i="0" sz="1400" u="none" cap="none" strike="noStrike">
              <a:solidFill>
                <a:srgbClr val="000000"/>
              </a:solidFill>
              <a:latin typeface="Arial"/>
              <a:ea typeface="Arial"/>
              <a:cs typeface="Arial"/>
              <a:sym typeface="Arial"/>
            </a:endParaRPr>
          </a:p>
        </p:txBody>
      </p:sp>
      <p:pic>
        <p:nvPicPr>
          <p:cNvPr id="251" name="Google Shape;251;p21"/>
          <p:cNvPicPr preferRelativeResize="0"/>
          <p:nvPr/>
        </p:nvPicPr>
        <p:blipFill rotWithShape="1">
          <a:blip r:embed="rId4">
            <a:alphaModFix/>
          </a:blip>
          <a:srcRect b="0" l="0" r="0" t="0"/>
          <a:stretch/>
        </p:blipFill>
        <p:spPr>
          <a:xfrm>
            <a:off x="942583" y="3519562"/>
            <a:ext cx="1099644" cy="1371600"/>
          </a:xfrm>
          <a:prstGeom prst="rect">
            <a:avLst/>
          </a:prstGeom>
          <a:noFill/>
          <a:ln>
            <a:noFill/>
          </a:ln>
        </p:spPr>
      </p:pic>
      <p:pic>
        <p:nvPicPr>
          <p:cNvPr id="252" name="Google Shape;252;p21"/>
          <p:cNvPicPr preferRelativeResize="0"/>
          <p:nvPr/>
        </p:nvPicPr>
        <p:blipFill rotWithShape="1">
          <a:blip r:embed="rId3">
            <a:alphaModFix/>
          </a:blip>
          <a:srcRect b="0" l="0" r="0" t="0"/>
          <a:stretch/>
        </p:blipFill>
        <p:spPr>
          <a:xfrm>
            <a:off x="886213" y="5095275"/>
            <a:ext cx="1127829" cy="1371600"/>
          </a:xfrm>
          <a:prstGeom prst="rect">
            <a:avLst/>
          </a:prstGeom>
          <a:noFill/>
          <a:ln>
            <a:noFill/>
          </a:ln>
        </p:spPr>
      </p:pic>
      <p:pic>
        <p:nvPicPr>
          <p:cNvPr id="253" name="Google Shape;253;p21"/>
          <p:cNvPicPr preferRelativeResize="0"/>
          <p:nvPr/>
        </p:nvPicPr>
        <p:blipFill rotWithShape="1">
          <a:blip r:embed="rId5">
            <a:alphaModFix/>
          </a:blip>
          <a:srcRect b="0" l="0" r="0" t="0"/>
          <a:stretch/>
        </p:blipFill>
        <p:spPr>
          <a:xfrm>
            <a:off x="6277700" y="1989569"/>
            <a:ext cx="2273818" cy="12801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2"/>
          <p:cNvPicPr preferRelativeResize="0"/>
          <p:nvPr/>
        </p:nvPicPr>
        <p:blipFill rotWithShape="1">
          <a:blip r:embed="rId3">
            <a:alphaModFix/>
          </a:blip>
          <a:srcRect b="0" l="0" r="0" t="0"/>
          <a:stretch/>
        </p:blipFill>
        <p:spPr>
          <a:xfrm>
            <a:off x="914398" y="1943849"/>
            <a:ext cx="1127829" cy="1371600"/>
          </a:xfrm>
          <a:prstGeom prst="rect">
            <a:avLst/>
          </a:prstGeom>
          <a:noFill/>
          <a:ln>
            <a:noFill/>
          </a:ln>
        </p:spPr>
      </p:pic>
      <p:pic>
        <p:nvPicPr>
          <p:cNvPr id="259" name="Google Shape;259;p22"/>
          <p:cNvPicPr preferRelativeResize="0"/>
          <p:nvPr/>
        </p:nvPicPr>
        <p:blipFill rotWithShape="1">
          <a:blip r:embed="rId4">
            <a:alphaModFix/>
          </a:blip>
          <a:srcRect b="0" l="0" r="0" t="0"/>
          <a:stretch/>
        </p:blipFill>
        <p:spPr>
          <a:xfrm>
            <a:off x="914398" y="368136"/>
            <a:ext cx="1099644" cy="1371600"/>
          </a:xfrm>
          <a:prstGeom prst="rect">
            <a:avLst/>
          </a:prstGeom>
          <a:noFill/>
          <a:ln>
            <a:noFill/>
          </a:ln>
        </p:spPr>
      </p:pic>
      <p:sp>
        <p:nvSpPr>
          <p:cNvPr id="260" name="Google Shape;260;p22"/>
          <p:cNvSpPr txBox="1"/>
          <p:nvPr/>
        </p:nvSpPr>
        <p:spPr>
          <a:xfrm>
            <a:off x="2173183" y="368132"/>
            <a:ext cx="8641080" cy="1371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Henry shouts, “You are a big old snitch.” as Ms. Barnes is walking away.  </a:t>
            </a:r>
            <a:endParaRPr b="0" i="0" sz="1400" u="none" cap="none" strike="noStrike">
              <a:solidFill>
                <a:srgbClr val="000000"/>
              </a:solidFill>
              <a:latin typeface="Arial"/>
              <a:ea typeface="Arial"/>
              <a:cs typeface="Arial"/>
              <a:sym typeface="Arial"/>
            </a:endParaRPr>
          </a:p>
        </p:txBody>
      </p:sp>
      <p:sp>
        <p:nvSpPr>
          <p:cNvPr id="261" name="Google Shape;261;p22"/>
          <p:cNvSpPr txBox="1"/>
          <p:nvPr/>
        </p:nvSpPr>
        <p:spPr>
          <a:xfrm>
            <a:off x="2173183" y="1943849"/>
            <a:ext cx="8641080" cy="1371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Ms. Barnes sends Henry to his assistant principal’s office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As you can see…</a:t>
            </a:r>
            <a:endParaRPr b="1"/>
          </a:p>
        </p:txBody>
      </p:sp>
      <p:sp>
        <p:nvSpPr>
          <p:cNvPr id="267" name="Google Shape;26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en-US" sz="3600"/>
              <a:t>You have a lot of chances to correct your behavior before your parents are contacted and ending up in the Assistant Principal’s office.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3600"/>
              <a:buChar char="•"/>
            </a:pPr>
            <a:r>
              <a:rPr lang="en-US" sz="3600"/>
              <a:t>Remember, your behavior is a result of the choices you make and you are responsible for your actions.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Follow the </a:t>
            </a:r>
            <a:r>
              <a:rPr b="1" lang="en-US">
                <a:solidFill>
                  <a:srgbClr val="2F5496"/>
                </a:solidFill>
              </a:rPr>
              <a:t>CATS Code </a:t>
            </a:r>
            <a:r>
              <a:rPr lang="en-US"/>
              <a:t>and…</a:t>
            </a:r>
            <a:endParaRPr/>
          </a:p>
        </p:txBody>
      </p:sp>
      <p:sp>
        <p:nvSpPr>
          <p:cNvPr id="273" name="Google Shape;273;p24"/>
          <p:cNvSpPr txBox="1"/>
          <p:nvPr>
            <p:ph idx="1" type="body"/>
          </p:nvPr>
        </p:nvSpPr>
        <p:spPr>
          <a:xfrm>
            <a:off x="838200" y="5272549"/>
            <a:ext cx="10515600" cy="126682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None/>
            </a:pPr>
            <a:r>
              <a:rPr lang="en-US" sz="6000"/>
              <a:t>We will have a GREAT year!!</a:t>
            </a:r>
            <a:endParaRPr/>
          </a:p>
        </p:txBody>
      </p:sp>
      <p:pic>
        <p:nvPicPr>
          <p:cNvPr id="274" name="Google Shape;274;p24"/>
          <p:cNvPicPr preferRelativeResize="0"/>
          <p:nvPr/>
        </p:nvPicPr>
        <p:blipFill rotWithShape="1">
          <a:blip r:embed="rId3">
            <a:alphaModFix/>
          </a:blip>
          <a:srcRect b="0" l="0" r="0" t="0"/>
          <a:stretch/>
        </p:blipFill>
        <p:spPr>
          <a:xfrm>
            <a:off x="3352800" y="1585452"/>
            <a:ext cx="5486400" cy="368709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
        <p:nvSpPr>
          <p:cNvPr id="279" name="Google Shape;279;p25"/>
          <p:cNvSpPr/>
          <p:nvPr/>
        </p:nvSpPr>
        <p:spPr>
          <a:xfrm>
            <a:off x="3736219" y="-1242472"/>
            <a:ext cx="4719562" cy="77251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9600"/>
              <a:buFont typeface="Arial"/>
              <a:buNone/>
            </a:pPr>
            <a:r>
              <a:rPr b="0" i="0" lang="en-US" sz="49600" u="none" cap="none" strike="noStrike">
                <a:solidFill>
                  <a:schemeClr val="dk1"/>
                </a:solidFill>
                <a:latin typeface="Bodoni"/>
                <a:ea typeface="Bodoni"/>
                <a:cs typeface="Bodoni"/>
                <a:sym typeface="Bodoni"/>
              </a:rPr>
              <a:t>∞</a:t>
            </a:r>
            <a:endParaRPr b="0" i="0" sz="49600" u="none" cap="none" strike="noStrike">
              <a:solidFill>
                <a:schemeClr val="dk1"/>
              </a:solidFill>
              <a:latin typeface="Bodoni"/>
              <a:ea typeface="Bodoni"/>
              <a:cs typeface="Bodoni"/>
              <a:sym typeface="Bodoni"/>
            </a:endParaRPr>
          </a:p>
        </p:txBody>
      </p:sp>
      <p:graphicFrame>
        <p:nvGraphicFramePr>
          <p:cNvPr id="280" name="Google Shape;280;p25"/>
          <p:cNvGraphicFramePr/>
          <p:nvPr/>
        </p:nvGraphicFramePr>
        <p:xfrm>
          <a:off x="1725529" y="4681141"/>
          <a:ext cx="3000000" cy="3000000"/>
        </p:xfrm>
        <a:graphic>
          <a:graphicData uri="http://schemas.openxmlformats.org/drawingml/2006/table">
            <a:tbl>
              <a:tblPr bandRow="1" firstRow="1">
                <a:noFill/>
                <a:tableStyleId>{67EAE360-3273-400D-9EF6-C57E749029C7}</a:tableStyleId>
              </a:tblPr>
              <a:tblGrid>
                <a:gridCol w="3425125"/>
                <a:gridCol w="5315825"/>
              </a:tblGrid>
              <a:tr h="406400">
                <a:tc>
                  <a:txBody>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Play"/>
                          <a:ea typeface="Play"/>
                          <a:cs typeface="Play"/>
                          <a:sym typeface="Play"/>
                        </a:rPr>
                        <a:t>Infinite Reasons </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C00"/>
                    </a:solidFill>
                  </a:tcPr>
                </a:tc>
                <a:tc>
                  <a:txBody>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latin typeface="Play"/>
                          <a:ea typeface="Play"/>
                          <a:cs typeface="Play"/>
                          <a:sym typeface="Play"/>
                        </a:rPr>
                        <a:t>Middle School is Great</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p26"/>
          <p:cNvSpPr txBox="1"/>
          <p:nvPr>
            <p:ph type="title"/>
          </p:nvPr>
        </p:nvSpPr>
        <p:spPr>
          <a:xfrm>
            <a:off x="838200" y="255705"/>
            <a:ext cx="10515600" cy="17937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959"/>
              <a:buFont typeface="Play"/>
              <a:buNone/>
            </a:pPr>
            <a:r>
              <a:rPr lang="en-US" sz="3959">
                <a:latin typeface="Play"/>
                <a:ea typeface="Play"/>
                <a:cs typeface="Play"/>
                <a:sym typeface="Play"/>
              </a:rPr>
              <a:t>Today’s most awkward moment </a:t>
            </a:r>
            <a:br>
              <a:rPr lang="en-US" sz="3959">
                <a:latin typeface="Play"/>
                <a:ea typeface="Play"/>
                <a:cs typeface="Play"/>
                <a:sym typeface="Play"/>
              </a:rPr>
            </a:br>
            <a:r>
              <a:rPr lang="en-US" sz="3959">
                <a:latin typeface="Play"/>
                <a:ea typeface="Play"/>
                <a:cs typeface="Play"/>
                <a:sym typeface="Play"/>
              </a:rPr>
              <a:t>will be </a:t>
            </a:r>
            <a:br>
              <a:rPr lang="en-US" sz="3959">
                <a:latin typeface="Play"/>
                <a:ea typeface="Play"/>
                <a:cs typeface="Play"/>
                <a:sym typeface="Play"/>
              </a:rPr>
            </a:br>
            <a:r>
              <a:rPr lang="en-US" sz="3959">
                <a:latin typeface="Play"/>
                <a:ea typeface="Play"/>
                <a:cs typeface="Play"/>
                <a:sym typeface="Play"/>
              </a:rPr>
              <a:t>tomorrow’s funniest memory. </a:t>
            </a:r>
            <a:endParaRPr/>
          </a:p>
        </p:txBody>
      </p:sp>
      <p:pic>
        <p:nvPicPr>
          <p:cNvPr id="286" name="Google Shape;286;p26"/>
          <p:cNvPicPr preferRelativeResize="0"/>
          <p:nvPr>
            <p:ph idx="1" type="body"/>
          </p:nvPr>
        </p:nvPicPr>
        <p:blipFill rotWithShape="1">
          <a:blip r:embed="rId4">
            <a:alphaModFix/>
          </a:blip>
          <a:srcRect b="0" l="0" r="0" t="0"/>
          <a:stretch/>
        </p:blipFill>
        <p:spPr>
          <a:xfrm>
            <a:off x="4191000" y="2136568"/>
            <a:ext cx="3810000" cy="433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365125"/>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6000"/>
              <a:t>If You </a:t>
            </a:r>
            <a:r>
              <a:rPr b="1" lang="en-US" sz="6000"/>
              <a:t>FOLLOW</a:t>
            </a:r>
            <a:r>
              <a:rPr lang="en-US" sz="6000"/>
              <a:t> Rules</a:t>
            </a:r>
            <a:endParaRPr/>
          </a:p>
        </p:txBody>
      </p:sp>
      <p:sp>
        <p:nvSpPr>
          <p:cNvPr id="105" name="Google Shape;10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PBIS Card Points: Are awarded to you for following expectations.  You can use the PBIS points to “purchase items” at the school store and be entered in drawings for treats and prizes.</a:t>
            </a:r>
            <a:endParaRPr/>
          </a:p>
        </p:txBody>
      </p:sp>
      <p:pic>
        <p:nvPicPr>
          <p:cNvPr id="106" name="Google Shape;106;p3"/>
          <p:cNvPicPr preferRelativeResize="0"/>
          <p:nvPr/>
        </p:nvPicPr>
        <p:blipFill rotWithShape="1">
          <a:blip r:embed="rId3">
            <a:alphaModFix/>
          </a:blip>
          <a:srcRect b="0" l="0" r="0" t="0"/>
          <a:stretch/>
        </p:blipFill>
        <p:spPr>
          <a:xfrm>
            <a:off x="4812025" y="3147725"/>
            <a:ext cx="2191300" cy="3107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838200" y="365125"/>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6000"/>
              <a:t>If You </a:t>
            </a:r>
            <a:r>
              <a:rPr b="1" lang="en-US" sz="6000"/>
              <a:t>FOLLOW</a:t>
            </a:r>
            <a:r>
              <a:rPr lang="en-US" sz="6000"/>
              <a:t> Rules</a:t>
            </a:r>
            <a:endParaRPr/>
          </a:p>
        </p:txBody>
      </p:sp>
      <p:sp>
        <p:nvSpPr>
          <p:cNvPr id="112" name="Google Shape;112;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14000"/>
              </a:lnSpc>
              <a:spcBef>
                <a:spcPts val="0"/>
              </a:spcBef>
              <a:spcAft>
                <a:spcPts val="0"/>
              </a:spcAft>
              <a:buClr>
                <a:schemeClr val="dk1"/>
              </a:buClr>
              <a:buSzPts val="2800"/>
              <a:buChar char="•"/>
            </a:pPr>
            <a:r>
              <a:rPr b="1" lang="en-US"/>
              <a:t>Bobcat of the Month</a:t>
            </a:r>
            <a:r>
              <a:rPr lang="en-US"/>
              <a:t>: Award Breakfast and Award</a:t>
            </a:r>
            <a:endParaRPr/>
          </a:p>
          <a:p>
            <a:pPr indent="-228600" lvl="0" marL="228600" rtl="0" algn="l">
              <a:lnSpc>
                <a:spcPct val="114000"/>
              </a:lnSpc>
              <a:spcBef>
                <a:spcPts val="1000"/>
              </a:spcBef>
              <a:spcAft>
                <a:spcPts val="0"/>
              </a:spcAft>
              <a:buClr>
                <a:schemeClr val="dk1"/>
              </a:buClr>
              <a:buSzPts val="2800"/>
              <a:buChar char="•"/>
            </a:pPr>
            <a:r>
              <a:rPr b="1" lang="en-US"/>
              <a:t>Honor Roll parties- </a:t>
            </a:r>
            <a:r>
              <a:rPr lang="en-US"/>
              <a:t>given at the beginning of each term for students on the last quarters honor roll.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838200" y="365125"/>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6000"/>
              <a:t>RESPONSIBILITY:</a:t>
            </a:r>
            <a:endParaRPr/>
          </a:p>
        </p:txBody>
      </p:sp>
      <p:sp>
        <p:nvSpPr>
          <p:cNvPr id="118" name="Google Shape;118;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4000"/>
              </a:lnSpc>
              <a:spcBef>
                <a:spcPts val="0"/>
              </a:spcBef>
              <a:spcAft>
                <a:spcPts val="0"/>
              </a:spcAft>
              <a:buClr>
                <a:schemeClr val="dk1"/>
              </a:buClr>
              <a:buSzPts val="4080"/>
              <a:buNone/>
            </a:pPr>
            <a:r>
              <a:rPr lang="en-US" sz="4080"/>
              <a:t>KNOW</a:t>
            </a:r>
            <a:endParaRPr/>
          </a:p>
          <a:p>
            <a:pPr indent="0" lvl="0" marL="0" rtl="0" algn="ctr">
              <a:lnSpc>
                <a:spcPct val="94000"/>
              </a:lnSpc>
              <a:spcBef>
                <a:spcPts val="1000"/>
              </a:spcBef>
              <a:spcAft>
                <a:spcPts val="0"/>
              </a:spcAft>
              <a:buClr>
                <a:schemeClr val="dk1"/>
              </a:buClr>
              <a:buSzPts val="4080"/>
              <a:buNone/>
            </a:pPr>
            <a:r>
              <a:rPr lang="en-US" sz="4080"/>
              <a:t>YOU </a:t>
            </a:r>
            <a:endParaRPr/>
          </a:p>
          <a:p>
            <a:pPr indent="0" lvl="0" marL="0" rtl="0" algn="ctr">
              <a:lnSpc>
                <a:spcPct val="94000"/>
              </a:lnSpc>
              <a:spcBef>
                <a:spcPts val="1000"/>
              </a:spcBef>
              <a:spcAft>
                <a:spcPts val="0"/>
              </a:spcAft>
              <a:buClr>
                <a:schemeClr val="dk1"/>
              </a:buClr>
              <a:buSzPts val="4080"/>
              <a:buNone/>
            </a:pPr>
            <a:r>
              <a:rPr lang="en-US" sz="4080"/>
              <a:t>ARE </a:t>
            </a:r>
            <a:endParaRPr/>
          </a:p>
          <a:p>
            <a:pPr indent="0" lvl="0" marL="0" rtl="0" algn="ctr">
              <a:lnSpc>
                <a:spcPct val="94000"/>
              </a:lnSpc>
              <a:spcBef>
                <a:spcPts val="1000"/>
              </a:spcBef>
              <a:spcAft>
                <a:spcPts val="0"/>
              </a:spcAft>
              <a:buClr>
                <a:schemeClr val="dk1"/>
              </a:buClr>
              <a:buSzPts val="4080"/>
              <a:buNone/>
            </a:pPr>
            <a:r>
              <a:rPr lang="en-US" sz="4080"/>
              <a:t>RESPONSIBLE FOR </a:t>
            </a:r>
            <a:endParaRPr/>
          </a:p>
          <a:p>
            <a:pPr indent="0" lvl="0" marL="0" rtl="0" algn="ctr">
              <a:lnSpc>
                <a:spcPct val="94000"/>
              </a:lnSpc>
              <a:spcBef>
                <a:spcPts val="1000"/>
              </a:spcBef>
              <a:spcAft>
                <a:spcPts val="0"/>
              </a:spcAft>
              <a:buClr>
                <a:schemeClr val="dk1"/>
              </a:buClr>
              <a:buSzPts val="4080"/>
              <a:buNone/>
            </a:pPr>
            <a:r>
              <a:rPr lang="en-US" sz="4080"/>
              <a:t>YOUR</a:t>
            </a:r>
            <a:endParaRPr/>
          </a:p>
          <a:p>
            <a:pPr indent="0" lvl="0" marL="0" rtl="0" algn="ctr">
              <a:lnSpc>
                <a:spcPct val="94000"/>
              </a:lnSpc>
              <a:spcBef>
                <a:spcPts val="1000"/>
              </a:spcBef>
              <a:spcAft>
                <a:spcPts val="0"/>
              </a:spcAft>
              <a:buClr>
                <a:schemeClr val="dk1"/>
              </a:buClr>
              <a:buSzPts val="4080"/>
              <a:buNone/>
            </a:pPr>
            <a:r>
              <a:rPr lang="en-US" sz="4080"/>
              <a:t>BEHAVIOR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Inappropriate Language</a:t>
            </a:r>
            <a:endParaRPr/>
          </a:p>
          <a:p>
            <a:pPr indent="-228600" lvl="1" marL="685800" rtl="0" algn="l">
              <a:lnSpc>
                <a:spcPct val="90000"/>
              </a:lnSpc>
              <a:spcBef>
                <a:spcPts val="500"/>
              </a:spcBef>
              <a:spcAft>
                <a:spcPts val="0"/>
              </a:spcAft>
              <a:buClr>
                <a:schemeClr val="dk1"/>
              </a:buClr>
              <a:buSzPts val="2400"/>
              <a:buChar char="•"/>
            </a:pPr>
            <a:r>
              <a:rPr lang="en-US"/>
              <a:t>Swearing, Name Calling, Teasing, Verbal Argument</a:t>
            </a:r>
            <a:endParaRPr/>
          </a:p>
          <a:p>
            <a:pPr indent="-76200" lvl="1" marL="685800" rtl="0" algn="l">
              <a:lnSpc>
                <a:spcPct val="90000"/>
              </a:lnSpc>
              <a:spcBef>
                <a:spcPts val="5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3200"/>
              <a:buChar char="•"/>
            </a:pPr>
            <a:r>
              <a:rPr lang="en-US" sz="3200"/>
              <a:t>Physical Contact</a:t>
            </a:r>
            <a:endParaRPr/>
          </a:p>
          <a:p>
            <a:pPr indent="-228600" lvl="1" marL="685800" rtl="0" algn="l">
              <a:lnSpc>
                <a:spcPct val="90000"/>
              </a:lnSpc>
              <a:spcBef>
                <a:spcPts val="500"/>
              </a:spcBef>
              <a:spcAft>
                <a:spcPts val="0"/>
              </a:spcAft>
              <a:buClr>
                <a:schemeClr val="dk1"/>
              </a:buClr>
              <a:buSzPts val="2400"/>
              <a:buChar char="•"/>
            </a:pPr>
            <a:r>
              <a:rPr lang="en-US"/>
              <a:t>Getting in Other’s Space, Play Fighting, Mutual Physical Play, Pinching, PDA</a:t>
            </a:r>
            <a:endParaRPr/>
          </a:p>
        </p:txBody>
      </p:sp>
      <p:pic>
        <p:nvPicPr>
          <p:cNvPr descr="http://cdn3.belfasttelegraph.co.uk/migration_catalog/article25857053.ece/447a5/ALTERNATES/h342/Strange%20But%20True%205-1.jpg" id="124" name="Google Shape;124;p6"/>
          <p:cNvPicPr preferRelativeResize="0"/>
          <p:nvPr/>
        </p:nvPicPr>
        <p:blipFill rotWithShape="1">
          <a:blip r:embed="rId3">
            <a:alphaModFix/>
          </a:blip>
          <a:srcRect b="0" l="0" r="0" t="0"/>
          <a:stretch/>
        </p:blipFill>
        <p:spPr>
          <a:xfrm>
            <a:off x="9664891" y="4492977"/>
            <a:ext cx="1688909" cy="1683985"/>
          </a:xfrm>
          <a:prstGeom prst="rect">
            <a:avLst/>
          </a:prstGeom>
          <a:noFill/>
          <a:ln>
            <a:noFill/>
          </a:ln>
        </p:spPr>
      </p:pic>
      <p:sp>
        <p:nvSpPr>
          <p:cNvPr id="125" name="Google Shape;125;p6"/>
          <p:cNvSpPr txBox="1"/>
          <p:nvPr/>
        </p:nvSpPr>
        <p:spPr>
          <a:xfrm>
            <a:off x="838200" y="319088"/>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6000"/>
              <a:buFont typeface="Calibri"/>
              <a:buNone/>
            </a:pPr>
            <a:r>
              <a:rPr b="0" i="0" lang="en-US" sz="6000" u="sng" cap="none" strike="noStrike">
                <a:solidFill>
                  <a:schemeClr val="dk1"/>
                </a:solidFill>
                <a:latin typeface="Calibri"/>
                <a:ea typeface="Calibri"/>
                <a:cs typeface="Calibri"/>
                <a:sym typeface="Calibri"/>
              </a:rPr>
              <a:t>How Can You Get in Trouble?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Defiance</a:t>
            </a:r>
            <a:endParaRPr/>
          </a:p>
          <a:p>
            <a:pPr indent="-228600" lvl="1" marL="685800" rtl="0" algn="l">
              <a:lnSpc>
                <a:spcPct val="90000"/>
              </a:lnSpc>
              <a:spcBef>
                <a:spcPts val="500"/>
              </a:spcBef>
              <a:spcAft>
                <a:spcPts val="0"/>
              </a:spcAft>
              <a:buClr>
                <a:schemeClr val="dk1"/>
              </a:buClr>
              <a:buSzPts val="2400"/>
              <a:buChar char="•"/>
            </a:pPr>
            <a:r>
              <a:rPr lang="en-US"/>
              <a:t>Talking Back, Refusing to Follow Directions, Lying, Continuing Disruptive Behavior after being asked to stop</a:t>
            </a:r>
            <a:endParaRPr/>
          </a:p>
          <a:p>
            <a:pPr indent="-228600" lvl="0" marL="228600" rtl="0" algn="l">
              <a:lnSpc>
                <a:spcPct val="90000"/>
              </a:lnSpc>
              <a:spcBef>
                <a:spcPts val="1000"/>
              </a:spcBef>
              <a:spcAft>
                <a:spcPts val="0"/>
              </a:spcAft>
              <a:buClr>
                <a:schemeClr val="dk1"/>
              </a:buClr>
              <a:buSzPts val="3200"/>
              <a:buChar char="•"/>
            </a:pPr>
            <a:r>
              <a:rPr lang="en-US" sz="3200"/>
              <a:t>Disruption</a:t>
            </a:r>
            <a:endParaRPr/>
          </a:p>
          <a:p>
            <a:pPr indent="-228600" lvl="1" marL="685800" rtl="0" algn="l">
              <a:lnSpc>
                <a:spcPct val="90000"/>
              </a:lnSpc>
              <a:spcBef>
                <a:spcPts val="500"/>
              </a:spcBef>
              <a:spcAft>
                <a:spcPts val="0"/>
              </a:spcAft>
              <a:buClr>
                <a:schemeClr val="dk1"/>
              </a:buClr>
              <a:buSzPts val="2400"/>
              <a:buChar char="•"/>
            </a:pPr>
            <a:r>
              <a:rPr lang="en-US"/>
              <a:t>Making noises at inappropriate times, Constant Talking, Throwing Small Objects, Using inappropriate Volume </a:t>
            </a:r>
            <a:endParaRPr/>
          </a:p>
        </p:txBody>
      </p:sp>
      <p:sp>
        <p:nvSpPr>
          <p:cNvPr id="131" name="Google Shape;131;p7"/>
          <p:cNvSpPr txBox="1"/>
          <p:nvPr/>
        </p:nvSpPr>
        <p:spPr>
          <a:xfrm>
            <a:off x="838200" y="319088"/>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6000"/>
              <a:buFont typeface="Calibri"/>
              <a:buNone/>
            </a:pPr>
            <a:r>
              <a:rPr b="0" i="0" lang="en-US" sz="6000" u="sng" cap="none" strike="noStrike">
                <a:solidFill>
                  <a:schemeClr val="dk1"/>
                </a:solidFill>
                <a:latin typeface="Calibri"/>
                <a:ea typeface="Calibri"/>
                <a:cs typeface="Calibri"/>
                <a:sym typeface="Calibri"/>
              </a:rPr>
              <a:t>How Can You Get in Trouble?</a:t>
            </a:r>
            <a:endParaRPr b="0" i="0" sz="1400" u="none" cap="none" strike="noStrike">
              <a:solidFill>
                <a:srgbClr val="000000"/>
              </a:solidFill>
              <a:latin typeface="Arial"/>
              <a:ea typeface="Arial"/>
              <a:cs typeface="Arial"/>
              <a:sym typeface="Arial"/>
            </a:endParaRPr>
          </a:p>
        </p:txBody>
      </p:sp>
      <p:pic>
        <p:nvPicPr>
          <p:cNvPr id="132" name="Google Shape;132;p7"/>
          <p:cNvPicPr preferRelativeResize="0"/>
          <p:nvPr/>
        </p:nvPicPr>
        <p:blipFill>
          <a:blip r:embed="rId3">
            <a:alphaModFix/>
          </a:blip>
          <a:stretch>
            <a:fillRect/>
          </a:stretch>
        </p:blipFill>
        <p:spPr>
          <a:xfrm>
            <a:off x="6330825" y="4530713"/>
            <a:ext cx="4876800" cy="2219325"/>
          </a:xfrm>
          <a:prstGeom prst="rect">
            <a:avLst/>
          </a:prstGeom>
          <a:noFill/>
          <a:ln>
            <a:noFill/>
          </a:ln>
        </p:spPr>
      </p:pic>
      <p:cxnSp>
        <p:nvCxnSpPr>
          <p:cNvPr id="133" name="Google Shape;133;p7"/>
          <p:cNvCxnSpPr/>
          <p:nvPr/>
        </p:nvCxnSpPr>
        <p:spPr>
          <a:xfrm flipH="1" rot="10800000">
            <a:off x="6410125" y="4618750"/>
            <a:ext cx="4786500" cy="2085300"/>
          </a:xfrm>
          <a:prstGeom prst="straightConnector1">
            <a:avLst/>
          </a:prstGeom>
          <a:noFill/>
          <a:ln cap="flat" cmpd="sng" w="114300">
            <a:solidFill>
              <a:srgbClr val="FF0000"/>
            </a:solidFill>
            <a:prstDash val="solid"/>
            <a:round/>
            <a:headEnd len="med" w="med" type="none"/>
            <a:tailEnd len="med" w="med" type="none"/>
          </a:ln>
        </p:spPr>
      </p:cxnSp>
      <p:cxnSp>
        <p:nvCxnSpPr>
          <p:cNvPr id="134" name="Google Shape;134;p7"/>
          <p:cNvCxnSpPr/>
          <p:nvPr/>
        </p:nvCxnSpPr>
        <p:spPr>
          <a:xfrm>
            <a:off x="6466125" y="4632650"/>
            <a:ext cx="4870500" cy="2155500"/>
          </a:xfrm>
          <a:prstGeom prst="straightConnector1">
            <a:avLst/>
          </a:prstGeom>
          <a:noFill/>
          <a:ln cap="flat" cmpd="sng" w="114300">
            <a:solidFill>
              <a:srgbClr val="FF0000"/>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Property Misuse</a:t>
            </a:r>
            <a:endParaRPr/>
          </a:p>
          <a:p>
            <a:pPr indent="-228600" lvl="1" marL="685800" rtl="0" algn="l">
              <a:lnSpc>
                <a:spcPct val="90000"/>
              </a:lnSpc>
              <a:spcBef>
                <a:spcPts val="500"/>
              </a:spcBef>
              <a:spcAft>
                <a:spcPts val="0"/>
              </a:spcAft>
              <a:buClr>
                <a:schemeClr val="dk1"/>
              </a:buClr>
              <a:buSzPts val="2400"/>
              <a:buChar char="•"/>
            </a:pPr>
            <a:r>
              <a:rPr lang="en-US"/>
              <a:t>Writing on tables, desk, or other school property</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3200"/>
              <a:buChar char="•"/>
            </a:pPr>
            <a:r>
              <a:rPr lang="en-US" sz="3200"/>
              <a:t>Plagiarism</a:t>
            </a:r>
            <a:endParaRPr/>
          </a:p>
          <a:p>
            <a:pPr indent="-228600" lvl="1" marL="685800" rtl="0" algn="l">
              <a:lnSpc>
                <a:spcPct val="90000"/>
              </a:lnSpc>
              <a:spcBef>
                <a:spcPts val="500"/>
              </a:spcBef>
              <a:spcAft>
                <a:spcPts val="0"/>
              </a:spcAft>
              <a:buClr>
                <a:schemeClr val="dk1"/>
              </a:buClr>
              <a:buSzPts val="2400"/>
              <a:buChar char="•"/>
            </a:pPr>
            <a:r>
              <a:rPr lang="en-US"/>
              <a:t>Cheating on Test, Copying Others Work, etc.</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3200"/>
              <a:buChar char="•"/>
            </a:pPr>
            <a:r>
              <a:rPr lang="en-US" sz="3200"/>
              <a:t>Dress Code Violations </a:t>
            </a:r>
            <a:endParaRPr/>
          </a:p>
        </p:txBody>
      </p:sp>
      <p:sp>
        <p:nvSpPr>
          <p:cNvPr id="140" name="Google Shape;140;p8"/>
          <p:cNvSpPr txBox="1"/>
          <p:nvPr/>
        </p:nvSpPr>
        <p:spPr>
          <a:xfrm>
            <a:off x="838200" y="319088"/>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6000"/>
              <a:buFont typeface="Calibri"/>
              <a:buNone/>
            </a:pPr>
            <a:r>
              <a:rPr b="0" i="0" lang="en-US" sz="6000" u="sng" cap="none" strike="noStrike">
                <a:solidFill>
                  <a:schemeClr val="dk1"/>
                </a:solidFill>
                <a:latin typeface="Calibri"/>
                <a:ea typeface="Calibri"/>
                <a:cs typeface="Calibri"/>
                <a:sym typeface="Calibri"/>
              </a:rPr>
              <a:t>How Can You Get in Trouble?</a:t>
            </a:r>
            <a:endParaRPr b="0" i="0" sz="1400" u="none" cap="none" strike="noStrike">
              <a:solidFill>
                <a:srgbClr val="000000"/>
              </a:solidFill>
              <a:latin typeface="Arial"/>
              <a:ea typeface="Arial"/>
              <a:cs typeface="Arial"/>
              <a:sym typeface="Arial"/>
            </a:endParaRPr>
          </a:p>
        </p:txBody>
      </p:sp>
      <p:pic>
        <p:nvPicPr>
          <p:cNvPr id="141" name="Google Shape;141;p8"/>
          <p:cNvPicPr preferRelativeResize="0"/>
          <p:nvPr/>
        </p:nvPicPr>
        <p:blipFill rotWithShape="1">
          <a:blip r:embed="rId3">
            <a:alphaModFix/>
          </a:blip>
          <a:srcRect b="0" l="0" r="0" t="0"/>
          <a:stretch/>
        </p:blipFill>
        <p:spPr>
          <a:xfrm>
            <a:off x="7429500" y="4100100"/>
            <a:ext cx="4406900" cy="24810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838200" y="365125"/>
            <a:ext cx="10515600" cy="1325563"/>
          </a:xfrm>
          <a:prstGeom prst="rect">
            <a:avLst/>
          </a:prstGeom>
          <a:solidFill>
            <a:srgbClr val="BBD6EE"/>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If You Don’t Follow the Rules: Step 1</a:t>
            </a:r>
            <a:endParaRPr/>
          </a:p>
        </p:txBody>
      </p:sp>
      <p:sp>
        <p:nvSpPr>
          <p:cNvPr id="147" name="Google Shape;14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1</a:t>
            </a:r>
            <a:r>
              <a:rPr baseline="30000" lang="en-US" sz="3200"/>
              <a:t>st</a:t>
            </a:r>
            <a:r>
              <a:rPr lang="en-US" sz="3200"/>
              <a:t> Teacher Reminder: </a:t>
            </a:r>
            <a:endParaRPr/>
          </a:p>
          <a:p>
            <a:pPr indent="-228600" lvl="1" marL="685800" rtl="0" algn="l">
              <a:lnSpc>
                <a:spcPct val="90000"/>
              </a:lnSpc>
              <a:spcBef>
                <a:spcPts val="500"/>
              </a:spcBef>
              <a:spcAft>
                <a:spcPts val="0"/>
              </a:spcAft>
              <a:buClr>
                <a:schemeClr val="dk1"/>
              </a:buClr>
              <a:buSzPts val="2800"/>
              <a:buChar char="•"/>
            </a:pPr>
            <a:r>
              <a:rPr lang="en-US" sz="2800"/>
              <a:t>For most first-time Infractions you will receive a </a:t>
            </a:r>
            <a:r>
              <a:rPr b="1" lang="en-US" sz="2800" u="sng"/>
              <a:t>Verbal Warning</a:t>
            </a:r>
            <a:r>
              <a:rPr lang="en-US" sz="2800"/>
              <a:t> from your teacher.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https://cdn.meme.am/instances/14661146.jpg" id="148" name="Google Shape;148;p9"/>
          <p:cNvPicPr preferRelativeResize="0"/>
          <p:nvPr/>
        </p:nvPicPr>
        <p:blipFill rotWithShape="1">
          <a:blip r:embed="rId3">
            <a:alphaModFix/>
          </a:blip>
          <a:srcRect b="0" l="0" r="-443" t="0"/>
          <a:stretch/>
        </p:blipFill>
        <p:spPr>
          <a:xfrm>
            <a:off x="4241800" y="3374664"/>
            <a:ext cx="3213100" cy="2497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2016-07-21T21:19:29Z</dcterms:created>
  <dc:creator>Taylor Hansen</dc:creator>
</cp:coreProperties>
</file>