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Play"/>
      <p:regular r:id="rId17"/>
      <p:bold r:id="rId18"/>
    </p:embeddedFont>
    <p:embeddedFont>
      <p:font typeface="Bodoni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vU/wlXp7S/0zWGGMVRg6vf/Kk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06D275-DEC9-4D71-BB5D-9A649F43A10E}">
  <a:tblStyle styleId="{3A06D275-DEC9-4D71-BB5D-9A649F43A10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doni-bold.fntdata"/><Relationship Id="rId11" Type="http://schemas.openxmlformats.org/officeDocument/2006/relationships/slide" Target="slides/slide6.xml"/><Relationship Id="rId22" Type="http://schemas.openxmlformats.org/officeDocument/2006/relationships/font" Target="fonts/Bodoni-boldItalic.fntdata"/><Relationship Id="rId10" Type="http://schemas.openxmlformats.org/officeDocument/2006/relationships/slide" Target="slides/slide5.xml"/><Relationship Id="rId21" Type="http://schemas.openxmlformats.org/officeDocument/2006/relationships/font" Target="fonts/Bodoni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Bodoni-regular.fntdata"/><Relationship Id="rId6" Type="http://schemas.openxmlformats.org/officeDocument/2006/relationships/slide" Target="slides/slide1.xml"/><Relationship Id="rId18" Type="http://schemas.openxmlformats.org/officeDocument/2006/relationships/font" Target="fonts/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3e1c658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ge3e1c658f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9162f524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9162f52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63cd196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8e63cd19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236457c9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4236457c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vimeo.com/689243343/8384147d1b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>
            <p:ph idx="1" type="body"/>
          </p:nvPr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2369234" y="0"/>
            <a:ext cx="7666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844067" y="4681041"/>
            <a:ext cx="89305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Back Union Bobcats!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/>
          <p:nvPr/>
        </p:nvSpPr>
        <p:spPr>
          <a:xfrm>
            <a:off x="3736219" y="-1939158"/>
            <a:ext cx="4719562" cy="7725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00"/>
              <a:buFont typeface="Arial"/>
              <a:buNone/>
            </a:pPr>
            <a:r>
              <a:rPr b="0" i="0" lang="en-US" sz="496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∞</a:t>
            </a:r>
            <a:endParaRPr b="0" i="0" sz="49600" u="none" cap="none" strike="noStrike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graphicFrame>
        <p:nvGraphicFramePr>
          <p:cNvPr id="150" name="Google Shape;150;p10"/>
          <p:cNvGraphicFramePr/>
          <p:nvPr/>
        </p:nvGraphicFramePr>
        <p:xfrm>
          <a:off x="1725529" y="39358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{3A06D275-DEC9-4D71-BB5D-9A649F43A10E}</a:tableStyleId>
              </a:tblPr>
              <a:tblGrid>
                <a:gridCol w="3425125"/>
                <a:gridCol w="53158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Infinite Reasons 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Play"/>
                          <a:ea typeface="Play"/>
                          <a:cs typeface="Play"/>
                          <a:sym typeface="Play"/>
                        </a:rPr>
                        <a:t>Middle School is Great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type="title"/>
          </p:nvPr>
        </p:nvSpPr>
        <p:spPr>
          <a:xfrm>
            <a:off x="0" y="78566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You Can Use Your Cell Phone 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(lunch and passing periods)  </a:t>
            </a:r>
            <a:br>
              <a:rPr lang="en-US">
                <a:latin typeface="Play"/>
                <a:ea typeface="Play"/>
                <a:cs typeface="Play"/>
                <a:sym typeface="Play"/>
              </a:rPr>
            </a:br>
            <a:r>
              <a:rPr lang="en-US" sz="3200">
                <a:latin typeface="Play"/>
                <a:ea typeface="Play"/>
                <a:cs typeface="Play"/>
                <a:sym typeface="Play"/>
              </a:rPr>
              <a:t>(if done appropriately)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878" y="1695229"/>
            <a:ext cx="7642241" cy="5092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3e1c658f7_0_0"/>
          <p:cNvSpPr txBox="1"/>
          <p:nvPr>
            <p:ph idx="1" type="body"/>
          </p:nvPr>
        </p:nvSpPr>
        <p:spPr>
          <a:xfrm>
            <a:off x="517233" y="617833"/>
            <a:ext cx="5937600" cy="5530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3900">
                <a:solidFill>
                  <a:schemeClr val="dk1"/>
                </a:solidFill>
              </a:rPr>
              <a:t>   </a:t>
            </a:r>
            <a:r>
              <a:rPr lang="en-US" sz="39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School Expectations</a:t>
            </a:r>
            <a:endParaRPr sz="3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3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5245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b="1" lang="en-US" sz="3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</a:t>
            </a:r>
            <a:r>
              <a:rPr lang="en-US" sz="3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aring and Respectful Attitude</a:t>
            </a:r>
            <a:endParaRPr sz="3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5245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b="1" lang="en-US" sz="3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en-US" sz="3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rrive on Time</a:t>
            </a:r>
            <a:endParaRPr sz="3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5245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b="1" lang="en-US" sz="3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-US" sz="3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ake Responsibility</a:t>
            </a:r>
            <a:endParaRPr sz="3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5245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b="1" lang="en-US" sz="3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-US" sz="3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afety First </a:t>
            </a:r>
            <a:endParaRPr sz="3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solidFill>
                  <a:schemeClr val="dk1"/>
                </a:solidFill>
              </a:rPr>
              <a:t> 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</p:txBody>
      </p:sp>
      <p:pic>
        <p:nvPicPr>
          <p:cNvPr id="91" name="Google Shape;91;ge3e1c658f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3450" y="214888"/>
            <a:ext cx="4237529" cy="642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9162f5248_0_0"/>
          <p:cNvSpPr txBox="1"/>
          <p:nvPr>
            <p:ph type="title"/>
          </p:nvPr>
        </p:nvSpPr>
        <p:spPr>
          <a:xfrm>
            <a:off x="568875" y="365125"/>
            <a:ext cx="10785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Speaking of the CATs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Caring and Respectful, </a:t>
            </a:r>
            <a:r>
              <a:rPr lang="en-US"/>
              <a:t>Responsible</a:t>
            </a:r>
            <a:r>
              <a:rPr lang="en-US"/>
              <a:t>, and Safe...</a:t>
            </a:r>
            <a:endParaRPr/>
          </a:p>
        </p:txBody>
      </p:sp>
      <p:sp>
        <p:nvSpPr>
          <p:cNvPr id="97" name="Google Shape;97;ge9162f5248_0_0"/>
          <p:cNvSpPr txBox="1"/>
          <p:nvPr>
            <p:ph idx="1" type="body"/>
          </p:nvPr>
        </p:nvSpPr>
        <p:spPr>
          <a:xfrm>
            <a:off x="568875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Current 22-23 </a:t>
            </a:r>
            <a:r>
              <a:rPr lang="en-US" sz="2500"/>
              <a:t>COVID-19 Policies: </a:t>
            </a:r>
            <a:endParaRPr sz="2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en-US" sz="2500"/>
              <a:t>CSD will continue deep cleaning processes at schools </a:t>
            </a:r>
            <a:endParaRPr sz="2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2500"/>
              <a:t>CSD  will continue to ask students to wash hands, sanitize whenever possible</a:t>
            </a:r>
            <a:endParaRPr sz="2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2500"/>
              <a:t>CSD will not mandate masks this year (so far), per the state </a:t>
            </a:r>
            <a:r>
              <a:rPr lang="en-US" sz="2500"/>
              <a:t>legislature</a:t>
            </a:r>
            <a:endParaRPr sz="2500"/>
          </a:p>
        </p:txBody>
      </p:sp>
      <p:sp>
        <p:nvSpPr>
          <p:cNvPr id="98" name="Google Shape;98;ge9162f5248_0_0"/>
          <p:cNvSpPr txBox="1"/>
          <p:nvPr>
            <p:ph idx="2" type="body"/>
          </p:nvPr>
        </p:nvSpPr>
        <p:spPr>
          <a:xfrm>
            <a:off x="6172200" y="1825625"/>
            <a:ext cx="5510700" cy="469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This means…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64285"/>
              <a:buAutoNum type="arabicPeriod"/>
            </a:pPr>
            <a:r>
              <a:rPr lang="en-US"/>
              <a:t>you may choose to wear a mask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/>
              <a:t>you may choose not to wear a mask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This is a personal decision. No student should feel pressured to make a choice, one way or another.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Please be </a:t>
            </a:r>
            <a:r>
              <a:rPr lang="en-US"/>
              <a:t>respectful</a:t>
            </a:r>
            <a:r>
              <a:rPr lang="en-US"/>
              <a:t> of your peers and adults  as they determine what is best for them.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ge9162f524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975" y="4866975"/>
            <a:ext cx="2970825" cy="15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1127760" y="500063"/>
            <a:ext cx="10515600" cy="1161098"/>
          </a:xfrm>
          <a:prstGeom prst="rect">
            <a:avLst/>
          </a:prstGeom>
          <a:blipFill rotWithShape="1">
            <a:blip r:embed="rId4">
              <a:alphaModFix amt="36000"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br>
              <a:rPr lang="en-US" sz="4000"/>
            </a:b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Now, let’s be sure you know where to go:</a:t>
            </a:r>
            <a:br>
              <a:rPr lang="en-US" sz="4000">
                <a:latin typeface="Avenir"/>
                <a:ea typeface="Avenir"/>
                <a:cs typeface="Avenir"/>
                <a:sym typeface="Avenir"/>
              </a:rPr>
            </a:br>
            <a:endParaRPr b="1" sz="5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574925" y="1813100"/>
            <a:ext cx="31488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lang="en-US" sz="5400">
                <a:latin typeface="Avenir"/>
                <a:ea typeface="Avenir"/>
                <a:cs typeface="Avenir"/>
                <a:sym typeface="Avenir"/>
              </a:rPr>
              <a:t>Reading </a:t>
            </a:r>
            <a:br>
              <a:rPr b="1" lang="en-US" sz="5400">
                <a:latin typeface="Avenir"/>
                <a:ea typeface="Avenir"/>
                <a:cs typeface="Avenir"/>
                <a:sym typeface="Avenir"/>
              </a:rPr>
            </a:br>
            <a:r>
              <a:rPr b="1" lang="en-US" sz="5400">
                <a:latin typeface="Avenir"/>
                <a:ea typeface="Avenir"/>
                <a:cs typeface="Avenir"/>
                <a:sym typeface="Avenir"/>
              </a:rPr>
              <a:t>Your </a:t>
            </a:r>
            <a:br>
              <a:rPr b="1" lang="en-US" sz="5400">
                <a:latin typeface="Avenir"/>
                <a:ea typeface="Avenir"/>
                <a:cs typeface="Avenir"/>
                <a:sym typeface="Avenir"/>
              </a:rPr>
            </a:br>
            <a:r>
              <a:rPr b="1" lang="en-US" sz="5400">
                <a:latin typeface="Avenir"/>
                <a:ea typeface="Avenir"/>
                <a:cs typeface="Avenir"/>
                <a:sym typeface="Avenir"/>
              </a:rPr>
              <a:t>Schedule</a:t>
            </a:r>
            <a:r>
              <a:rPr b="1" lang="en-US" sz="5400"/>
              <a:t> </a:t>
            </a:r>
            <a:br>
              <a:rPr lang="en-US" sz="5400"/>
            </a:br>
            <a:endParaRPr sz="5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647700" y="1825624"/>
            <a:ext cx="10706100" cy="447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Reading Your Schedule 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207" y="2083813"/>
            <a:ext cx="10283585" cy="39571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13" name="Google Shape;113;p5"/>
          <p:cNvSpPr/>
          <p:nvPr/>
        </p:nvSpPr>
        <p:spPr>
          <a:xfrm>
            <a:off x="3175000" y="1359297"/>
            <a:ext cx="2336800" cy="1828800"/>
          </a:xfrm>
          <a:prstGeom prst="wedgeRectCallout">
            <a:avLst>
              <a:gd fmla="val -56702" name="adj1"/>
              <a:gd fmla="val 66667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B-Day Schedule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190500" y="1027906"/>
            <a:ext cx="2336800" cy="1828800"/>
          </a:xfrm>
          <a:prstGeom prst="wedgeRectCallout">
            <a:avLst>
              <a:gd fmla="val 47102" name="adj1"/>
              <a:gd fmla="val 84722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A-Day Schedule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lunch do I have?</a:t>
            </a:r>
            <a:endParaRPr/>
          </a:p>
        </p:txBody>
      </p:sp>
      <p:pic>
        <p:nvPicPr>
          <p:cNvPr id="120" name="Google Shape;12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207" y="2009996"/>
            <a:ext cx="10283585" cy="39571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21" name="Google Shape;121;p6"/>
          <p:cNvSpPr/>
          <p:nvPr/>
        </p:nvSpPr>
        <p:spPr>
          <a:xfrm>
            <a:off x="3319919" y="1562100"/>
            <a:ext cx="4102100" cy="2591594"/>
          </a:xfrm>
          <a:prstGeom prst="wedgeRectCallout">
            <a:avLst>
              <a:gd fmla="val -56702" name="adj1"/>
              <a:gd fmla="val 66667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letter after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baseline="3000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period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tells you which lunch you have.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e63cd1969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en-US"/>
              <a:t>What does 7th period Advisory on my schedule mean?</a:t>
            </a:r>
            <a:endParaRPr b="1" i="1"/>
          </a:p>
        </p:txBody>
      </p:sp>
      <p:sp>
        <p:nvSpPr>
          <p:cNvPr id="127" name="Google Shape;127;g8e63cd1969_0_0"/>
          <p:cNvSpPr txBox="1"/>
          <p:nvPr>
            <p:ph idx="1" type="body"/>
          </p:nvPr>
        </p:nvSpPr>
        <p:spPr>
          <a:xfrm>
            <a:off x="838200" y="1690825"/>
            <a:ext cx="10515600" cy="22866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year, each student has been assigned an advisory teacher. 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class is held </a:t>
            </a:r>
            <a:r>
              <a:rPr b="1" lang="en-US">
                <a:solidFill>
                  <a:srgbClr val="CC0000"/>
                </a:solidFill>
              </a:rPr>
              <a:t>ONLY on FRIDAY</a:t>
            </a:r>
            <a:r>
              <a:rPr lang="en-US"/>
              <a:t> after </a:t>
            </a:r>
            <a:r>
              <a:rPr b="1" lang="en-US"/>
              <a:t>2nd period</a:t>
            </a:r>
            <a:r>
              <a:rPr lang="en-US"/>
              <a:t> (for 30 minutes)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 this class we will be building connections and learning about social emotional skills.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8" name="Google Shape;128;g8e63cd196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1250" y="3828675"/>
            <a:ext cx="8976918" cy="24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8e63cd1969_0_0"/>
          <p:cNvSpPr/>
          <p:nvPr/>
        </p:nvSpPr>
        <p:spPr>
          <a:xfrm>
            <a:off x="147450" y="3562925"/>
            <a:ext cx="2142900" cy="1661100"/>
          </a:xfrm>
          <a:prstGeom prst="cloudCallout">
            <a:avLst>
              <a:gd fmla="val 25628" name="adj1"/>
              <a:gd fmla="val 10401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7th Advisory only meets on Friday.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www.schoollockers.com/blog/wp-content/uploads/2014/06/Pro-Con-Lockers-2.jpg" id="135" name="Google Shape;1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2700" y="4599324"/>
            <a:ext cx="2844800" cy="18951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4">
            <a:alphaModFix/>
          </a:blip>
          <a:srcRect b="52644" l="26041" r="0" t="0"/>
          <a:stretch/>
        </p:blipFill>
        <p:spPr>
          <a:xfrm>
            <a:off x="1119308" y="2971006"/>
            <a:ext cx="7605592" cy="206057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37" name="Google Shape;137;p7"/>
          <p:cNvSpPr/>
          <p:nvPr/>
        </p:nvSpPr>
        <p:spPr>
          <a:xfrm>
            <a:off x="5016500" y="952500"/>
            <a:ext cx="6008381" cy="2207586"/>
          </a:xfrm>
          <a:prstGeom prst="wedgeRectCallout">
            <a:avLst>
              <a:gd fmla="val -56702" name="adj1"/>
              <a:gd fmla="val 66667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Locker Number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before the dash (-) let’s you know the hallway where your locker is located.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310723" y="4191000"/>
            <a:ext cx="3651677" cy="1258094"/>
          </a:xfrm>
          <a:prstGeom prst="wedgeRectCallout">
            <a:avLst>
              <a:gd fmla="val 43460" name="adj1"/>
              <a:gd fmla="val -63554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Locker Combo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236457c9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E- Hall Pass Orientation/ Practice </a:t>
            </a:r>
            <a:endParaRPr/>
          </a:p>
        </p:txBody>
      </p:sp>
      <p:sp>
        <p:nvSpPr>
          <p:cNvPr id="144" name="Google Shape;144;g14236457c96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Please have your students use the Union Home Page to log 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They use their same user name and password.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Have them practice requesting a pass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Basic Pass Principles: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two per class at a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two AUTO passes restroom passes per day- unless abused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PROXY passes are requested passes- to wellness room, nurse, etc.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Video: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https://vimeo.com/689243343/8384147d1b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2016-07-21T13:15:58Z</dcterms:created>
  <dc:creator>Taylor Hansen</dc:creator>
</cp:coreProperties>
</file>