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Bodoni" pitchFamily="2" charset="0"/>
      <p:regular r:id="rId9"/>
      <p:bold r:id="rId10"/>
      <p:italic r:id="rId11"/>
      <p:boldItalic r:id="rId12"/>
    </p:embeddedFont>
    <p:embeddedFont>
      <p:font typeface="Play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F/NXuqX16AEbEN965mztr6zNe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D72ECA-CA42-4610-B3D9-2E96709034D3}">
  <a:tblStyle styleId="{A9D72ECA-CA42-4610-B3D9-2E96709034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308"/>
  </p:normalViewPr>
  <p:slideViewPr>
    <p:cSldViewPr snapToGrid="0" snapToObjects="1">
      <p:cViewPr varScale="1">
        <p:scale>
          <a:sx n="52" d="100"/>
          <a:sy n="52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 rot="-461600">
            <a:off x="268112" y="1863208"/>
            <a:ext cx="11396777" cy="313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US" sz="9600" b="1">
                <a:latin typeface="Arial"/>
                <a:ea typeface="Arial"/>
                <a:cs typeface="Arial"/>
                <a:sym typeface="Arial"/>
              </a:rPr>
              <a:t>gangs </a:t>
            </a:r>
            <a:br>
              <a:rPr lang="en-US" sz="9600" b="1">
                <a:latin typeface="Arial"/>
                <a:ea typeface="Arial"/>
                <a:cs typeface="Arial"/>
                <a:sym typeface="Arial"/>
              </a:rPr>
            </a:br>
            <a:r>
              <a:rPr lang="en-US" sz="9600" b="1">
                <a:latin typeface="Arial"/>
                <a:ea typeface="Arial"/>
                <a:cs typeface="Arial"/>
                <a:sym typeface="Arial"/>
              </a:rPr>
              <a:t>and </a:t>
            </a:r>
            <a:br>
              <a:rPr lang="en-US" sz="9600" b="1">
                <a:latin typeface="Arial"/>
                <a:ea typeface="Arial"/>
                <a:cs typeface="Arial"/>
                <a:sym typeface="Arial"/>
              </a:rPr>
            </a:br>
            <a:r>
              <a:rPr lang="en-US" sz="9600" b="1">
                <a:latin typeface="Arial"/>
                <a:ea typeface="Arial"/>
                <a:cs typeface="Arial"/>
                <a:sym typeface="Arial"/>
              </a:rPr>
              <a:t>prohibited substances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586408" y="1928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1" u="sng"/>
              <a:t>Gang Policy</a:t>
            </a: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l="-1" t="14530" r="1872" b="19215"/>
          <a:stretch/>
        </p:blipFill>
        <p:spPr>
          <a:xfrm>
            <a:off x="7964702" y="5131918"/>
            <a:ext cx="3901386" cy="19304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586408" y="126903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Students who engage in </a:t>
            </a:r>
            <a:r>
              <a:rPr lang="en-US" sz="3200" b="1" u="sng"/>
              <a:t>gang</a:t>
            </a:r>
            <a:r>
              <a:rPr lang="en-US" sz="3200"/>
              <a:t> related fighting, threats, intimidation, harassment, graffiti or assault:</a:t>
            </a:r>
            <a:endParaRPr/>
          </a:p>
          <a:p>
            <a:pPr marL="6858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Will be </a:t>
            </a:r>
            <a:r>
              <a:rPr lang="en-US" sz="3200" b="1"/>
              <a:t>SUSPENDED</a:t>
            </a:r>
            <a:r>
              <a:rPr lang="en-US" sz="3200"/>
              <a:t> until a parent/guardian conference is held</a:t>
            </a:r>
            <a:endParaRPr/>
          </a:p>
          <a:p>
            <a:pPr marL="22860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Police will be involved with gang related activity</a:t>
            </a:r>
            <a:endParaRPr/>
          </a:p>
          <a:p>
            <a:pPr marL="22860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Gang related colors, language, paraphernalia, recruiting, jumping in, or other illegal activities is </a:t>
            </a:r>
            <a:r>
              <a:rPr lang="en-US" sz="3200" b="1" u="sng"/>
              <a:t>NEVER ACCEPTABLE</a:t>
            </a:r>
            <a:r>
              <a:rPr lang="en-US" sz="3200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 u="sng"/>
              <a:t>Drug and Alcohol Policy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904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7"/>
              <a:buChar char="•"/>
            </a:pPr>
            <a:r>
              <a:rPr lang="en-US" sz="3607"/>
              <a:t>Use, possession, or distribution of drugs or alcohol will result in immediate </a:t>
            </a:r>
            <a:r>
              <a:rPr lang="en-US" sz="3607" b="1"/>
              <a:t>SUSPENSION</a:t>
            </a:r>
            <a:r>
              <a:rPr lang="en-US" sz="3607"/>
              <a:t>. </a:t>
            </a:r>
            <a:endParaRPr/>
          </a:p>
          <a:p>
            <a:pPr marL="228600" lvl="0" indent="-14636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</a:pPr>
            <a:endParaRPr sz="1295"/>
          </a:p>
          <a:p>
            <a:pPr marL="228600" lvl="0" indent="-305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10"/>
              <a:buChar char="•"/>
            </a:pPr>
            <a:r>
              <a:rPr lang="en-US" sz="4810" b="1" u="sng"/>
              <a:t>Continuing 2020-21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30"/>
              <a:buChar char="•"/>
            </a:pPr>
            <a:r>
              <a:rPr lang="en-US" sz="3330"/>
              <a:t>If you are caught using, in possession of, or distributing drugs or alcohol  you will be: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Charged with a </a:t>
            </a:r>
            <a:r>
              <a:rPr lang="en-US" sz="2960" b="1"/>
              <a:t>Class A Misdemeanor </a:t>
            </a:r>
            <a:r>
              <a:rPr lang="en-US" sz="2960"/>
              <a:t>by Sandy City Police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Fined </a:t>
            </a:r>
            <a:r>
              <a:rPr lang="en-US" sz="2960" b="1"/>
              <a:t>50 dollars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Required to take a </a:t>
            </a:r>
            <a:r>
              <a:rPr lang="en-US" sz="2960" b="1"/>
              <a:t>4-week substance abuse evening class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u="sng"/>
              <a:t>Medication</a:t>
            </a:r>
            <a:r>
              <a:rPr lang="en-US"/>
              <a:t> 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Students are allowed to carry prescription or "over-the-counter" medication at school—NOT TO EXCEED AN 8-HOUR DOSAGE.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Any other medication must be kept and administered through the Attendance Office.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is illegal to take prescription drugs that have not been prescribed to you.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NEVER SHARE </a:t>
            </a:r>
            <a:r>
              <a:rPr lang="en-US"/>
              <a:t>or accept medication!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Sharing medication will result in a</a:t>
            </a:r>
            <a:r>
              <a:rPr lang="en-US" b="1"/>
              <a:t> </a:t>
            </a:r>
            <a:r>
              <a:rPr lang="en-US" b="1" u="sng"/>
              <a:t>SUSPENSION</a:t>
            </a:r>
            <a:r>
              <a:rPr lang="en-US"/>
              <a:t>.</a:t>
            </a:r>
            <a:endParaRPr/>
          </a:p>
        </p:txBody>
      </p:sp>
      <p:pic>
        <p:nvPicPr>
          <p:cNvPr id="104" name="Google Shape;104;p4" descr="https://encrypted-tbn2.gstatic.com/images?q=tbn:ANd9GcSirWAlf9sxgCfriHWGotnk6NaGYZ0Pl04-aSon6miZfxFh48vk8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6678" y="4243388"/>
            <a:ext cx="24669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3736219" y="-1242472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600" b="0" i="0" u="none" strike="noStrike" cap="non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sz="496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10" name="Google Shape;110;p5"/>
          <p:cNvGraphicFramePr/>
          <p:nvPr/>
        </p:nvGraphicFramePr>
        <p:xfrm>
          <a:off x="1725529" y="46811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{A9D72ECA-CA42-4610-B3D9-2E96709034D3}</a:tableStyleId>
              </a:tblPr>
              <a:tblGrid>
                <a:gridCol w="34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838200" y="785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Over 870 Students</a:t>
            </a:r>
            <a:endParaRPr/>
          </a:p>
        </p:txBody>
      </p:sp>
      <p:sp>
        <p:nvSpPr>
          <p:cNvPr id="116" name="Google Shape;116;p6"/>
          <p:cNvSpPr txBox="1"/>
          <p:nvPr/>
        </p:nvSpPr>
        <p:spPr>
          <a:xfrm>
            <a:off x="1" y="5457372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That’s 870 with whom you can make a friend</a:t>
            </a:r>
            <a:endParaRPr/>
          </a:p>
        </p:txBody>
      </p:sp>
      <p:pic>
        <p:nvPicPr>
          <p:cNvPr id="117" name="Google Shape;117;p6" descr="https://ail-lt.s3.amazonaws.com/229fa7bd-edce-4a9c-84a6-24d46b871e01/CURRENT_HIGH_RES_229fa7bd-edce-4a9c-84a6-24d46b871e01.jpg?X-Amz-Security-Token=IQoJb3JpZ2luX2VjEG4aCXVzLWVhc3QtMSJHMEUCIGPobf136Fxypo1ediPql93InFTRJB3RTawBLaOiatlUAiEA%2F8YCoNYas9%2F9dSXfMYCNQpB6HcTSu3ase1DY29IopBIqvQMIp%2F%2F%2F%2F%2F%2F%2F%2F%2F%2F%2FARAAGgw3MjUxMzg1ODg5NTQiDEtgcoggd4CLgXofyCqRA%2FnB5zcOOdVCr6xCd1nkKCmaqHrvtx6VvaVmn%2FNgOHCTyy38a2a4USF5HZU6SyNFHkCVbTNuANJrUtzLV4RiI%2FmprAEMLQnweKyiXX4e6IUpSNuqIO3iqCifa3TR9O5zr9cIWmykG6pF7%2FTZuwCuftHS1GM2YDn%2BqldbMjuJXutcMiRZtfQ9CQVw%2BDRd%2FRRm8GPbmFb0ebxOBmyRxJaeB1WiLjw1wl%2BmKU%2Fkil4y4jtaOkv08MOKyPN9ays8dK3iRUw4NUdq7pTKDKWY1KfGib8N%2BCvDn5LAB2qI5CDkbQWNNB9JZXFzPbKpO0gMT1E9RhHbA2oA%2BcJlS3LtIFxzZkM51RvzXF96huXOLKLbhqzrbIDbS6260eDG3xoFHkCwKyNVJDmaZ4mq%2FwmT0MDE%2B1xnh06NPVpqffGP6%2BO4ILi3Bq7KbiiuOZvYKerHQoUR45esWi37PectYtIeVcV2WiU4pyg0UtAJmFBE2LbR05t9GteWrmBPjkEnm0RTmOeaYhZrb8XoA1UYdV3epM5g0uwFMJ2Gy%2FUFOusBe1DzDJ0KYdRZHN95HwflHYdAlWtRNdYR0lqgIzuHnqRvLStmlRDQFAxmnF3M%2FMtEcC98sFT5Fe3A2UqL6bg3sYSjpC%2BTDhKALqcVTxdHUB64Fby3yHAL43f3tvO8s1%2B2XfTkwI7FkrfY8kOzOWKT1fkpY3exgTQ5c2uMwBmR03edUNuYn8wXF4ZUf4sHz8CSvN5NKNLpD2o%2B8enkEj%2BNWux3iERtnmKqinsda7SYEcXdpu4kEgevGoZeCWg8TiWaNWDtODVAqGL24Wp9GZn51ivxpA1X7VjBLu2ykbfHeGefKhmVyDBCHh02fg%3D%3D&amp;X-Amz-Algorithm=AWS4-HMAC-SHA256&amp;X-Amz-Date=20200506T140935Z&amp;X-Amz-SignedHeaders=host&amp;X-Amz-Expires=21600&amp;X-Amz-Credential=ASIA2RVNAYUNOGQHZ2CJ%2F20200506%2Fus-east-1%2Fs3%2Faws4_request&amp;X-Amz-Signature=731427ee0c1d50b5022b8af6bc4c0090739c3ac4646af3bf189c6690ea49ef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041" y="1096050"/>
            <a:ext cx="6011060" cy="45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Macintosh PowerPoint</Application>
  <PresentationFormat>Widescreen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Play</vt:lpstr>
      <vt:lpstr>Bodoni</vt:lpstr>
      <vt:lpstr>Office Theme</vt:lpstr>
      <vt:lpstr>gangs  and  prohibited substances </vt:lpstr>
      <vt:lpstr>Gang Policy</vt:lpstr>
      <vt:lpstr>Drug and Alcohol Policy</vt:lpstr>
      <vt:lpstr>Medication </vt:lpstr>
      <vt:lpstr>PowerPoint Presentation</vt:lpstr>
      <vt:lpstr>Over 870 Students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gangs  and  prohibited substances </dc:title>
  <dc:creator>Taylor Hansen</dc:creator>
  <cp:lastModifiedBy>Microsoft Office User</cp:lastModifiedBy>
  <cp:revision>1</cp:revision>
  <dcterms:created xsi:type="dcterms:W3CDTF">2016-07-27T15:04:47Z</dcterms:created>
  <dcterms:modified xsi:type="dcterms:W3CDTF">2020-08-19T17:00:19Z</dcterms:modified>
</cp:coreProperties>
</file>