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Bodoni" pitchFamily="2" charset="0"/>
      <p:regular r:id="rId17"/>
      <p:bold r:id="rId18"/>
      <p:italic r:id="rId19"/>
      <p:boldItalic r:id="rId20"/>
    </p:embeddedFont>
    <p:embeddedFont>
      <p:font typeface="Play" pitchFamily="2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ksNih69UhU6D7jMkWyLC9OY1y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BBE54D-0DDC-420F-AECD-CA14ABC59229}">
  <a:tblStyle styleId="{30BBE54D-0DDC-420F-AECD-CA14ABC5922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308"/>
  </p:normalViewPr>
  <p:slideViewPr>
    <p:cSldViewPr snapToGrid="0" snapToObjects="1">
      <p:cViewPr varScale="1">
        <p:scale>
          <a:sx n="52" d="100"/>
          <a:sy n="52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00"/>
              <a:buFont typeface="Arial"/>
              <a:buNone/>
            </a:pPr>
            <a:r>
              <a:rPr lang="en-US" sz="13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Fighting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xfrm>
            <a:off x="595086" y="365125"/>
            <a:ext cx="10758714" cy="1325563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0"/>
              <a:buFont typeface="Calibri"/>
              <a:buNone/>
            </a:pPr>
            <a:r>
              <a:rPr lang="en-US" sz="4860">
                <a:solidFill>
                  <a:schemeClr val="lt1"/>
                </a:solidFill>
              </a:rPr>
              <a:t>Is there such a thing as “self-defense?” </a:t>
            </a:r>
            <a:endParaRPr/>
          </a:p>
        </p:txBody>
      </p: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838200" y="1755776"/>
            <a:ext cx="10515600" cy="4325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It is tricky and complicated, but yes. 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“Self Defense” is defined as blocking or shielding yourself from an attack, moving away from an attack, or getting help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If you hit or kick back, then you are </a:t>
            </a:r>
            <a:r>
              <a:rPr lang="en-US" sz="4000" b="1"/>
              <a:t>fighting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>
            <a:spLocks noGrp="1"/>
          </p:cNvSpPr>
          <p:nvPr>
            <p:ph type="title"/>
          </p:nvPr>
        </p:nvSpPr>
        <p:spPr>
          <a:xfrm>
            <a:off x="595086" y="365125"/>
            <a:ext cx="10758714" cy="1325563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0"/>
              <a:buFont typeface="Calibri"/>
              <a:buNone/>
            </a:pPr>
            <a:r>
              <a:rPr lang="en-US" sz="4860">
                <a:solidFill>
                  <a:schemeClr val="lt1"/>
                </a:solidFill>
              </a:rPr>
              <a:t>Is there such a thing as “self-defense?” </a:t>
            </a:r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body" idx="1"/>
          </p:nvPr>
        </p:nvSpPr>
        <p:spPr>
          <a:xfrm>
            <a:off x="838200" y="1755776"/>
            <a:ext cx="10515600" cy="4325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Also for it to be considered self-defense all of the following have to be met: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/>
              <a:t>You cannot be the aggressor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/>
              <a:t>The threat must be at that moment 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/>
              <a:t>You can only use enough force to block or shield yourself from an attack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/>
              <a:t>You have a responsibility to retreat and get an adult</a:t>
            </a:r>
            <a:endParaRPr/>
          </a:p>
          <a:p>
            <a:pPr marL="6858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4E8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One More Time</a:t>
            </a:r>
            <a:endParaRPr/>
          </a:p>
        </p:txBody>
      </p:sp>
      <p:sp>
        <p:nvSpPr>
          <p:cNvPr id="151" name="Google Shape;15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/>
              <a:t>How to avoid fights:</a:t>
            </a:r>
            <a:endParaRPr/>
          </a:p>
          <a:p>
            <a:pPr marL="685800" lvl="1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Be Nice</a:t>
            </a:r>
            <a:endParaRPr/>
          </a:p>
          <a:p>
            <a:pPr marL="685800" lvl="1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Use Uplifting Words</a:t>
            </a:r>
            <a:endParaRPr/>
          </a:p>
          <a:p>
            <a:pPr marL="685800" lvl="1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Get Help</a:t>
            </a:r>
            <a:endParaRPr/>
          </a:p>
          <a:p>
            <a:pPr marL="685800" lvl="1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Think</a:t>
            </a:r>
            <a:endParaRPr/>
          </a:p>
          <a:p>
            <a:pPr marL="685800" lvl="1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Be in the Right Place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/>
          <p:nvPr/>
        </p:nvSpPr>
        <p:spPr>
          <a:xfrm>
            <a:off x="3736219" y="-1939158"/>
            <a:ext cx="4719562" cy="7725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600" b="0" i="0" u="none" strike="noStrike" cap="none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∞</a:t>
            </a:r>
            <a:endParaRPr sz="496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graphicFrame>
        <p:nvGraphicFramePr>
          <p:cNvPr id="157" name="Google Shape;157;p13"/>
          <p:cNvGraphicFramePr/>
          <p:nvPr/>
        </p:nvGraphicFramePr>
        <p:xfrm>
          <a:off x="1725529" y="393583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{30BBE54D-0DDC-420F-AECD-CA14ABC59229}</a:tableStyleId>
              </a:tblPr>
              <a:tblGrid>
                <a:gridCol w="342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0" i="0" u="none" strike="noStrike" cap="none">
                          <a:solidFill>
                            <a:schemeClr val="dk1"/>
                          </a:solidFill>
                          <a:latin typeface="Play"/>
                          <a:ea typeface="Play"/>
                          <a:cs typeface="Play"/>
                          <a:sym typeface="Play"/>
                        </a:rPr>
                        <a:t>Infinite Reasons 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0" i="0" u="none" strike="noStrike" cap="none">
                          <a:latin typeface="Play"/>
                          <a:ea typeface="Play"/>
                          <a:cs typeface="Play"/>
                          <a:sym typeface="Play"/>
                        </a:rPr>
                        <a:t>Middle School is Great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>
            <a:spLocks noGrp="1"/>
          </p:cNvSpPr>
          <p:nvPr>
            <p:ph type="title"/>
          </p:nvPr>
        </p:nvSpPr>
        <p:spPr>
          <a:xfrm>
            <a:off x="838200" y="7856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>
                <a:latin typeface="Play"/>
                <a:ea typeface="Play"/>
                <a:cs typeface="Play"/>
                <a:sym typeface="Play"/>
              </a:rPr>
              <a:t>Honor Roll Parties</a:t>
            </a:r>
            <a:endParaRPr/>
          </a:p>
        </p:txBody>
      </p:sp>
      <p:pic>
        <p:nvPicPr>
          <p:cNvPr id="163" name="Google Shape;16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" y="1227752"/>
            <a:ext cx="4299176" cy="5205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98027" y="1748063"/>
            <a:ext cx="6234745" cy="4164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What is fighting?</a:t>
            </a:r>
            <a:endParaRPr/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40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Definition:</a:t>
            </a:r>
            <a:endParaRPr/>
          </a:p>
          <a:p>
            <a:pPr marL="457200" lvl="1" indent="0" algn="l" rtl="0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Fighting is engaging in or provoking mutual physical contact involving anger or hostility, including deliberately arranging a fight or willing participating in such a fight.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>
            <a:spLocks noGrp="1"/>
          </p:cNvSpPr>
          <p:nvPr>
            <p:ph type="title"/>
          </p:nvPr>
        </p:nvSpPr>
        <p:spPr>
          <a:xfrm>
            <a:off x="0" y="261371"/>
            <a:ext cx="12192000" cy="1325563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30188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Let’s break this down:</a:t>
            </a:r>
            <a:endParaRPr/>
          </a:p>
        </p:txBody>
      </p:sp>
      <p:sp>
        <p:nvSpPr>
          <p:cNvPr id="96" name="Google Shape;96;p3"/>
          <p:cNvSpPr txBox="1">
            <a:spLocks noGrp="1"/>
          </p:cNvSpPr>
          <p:nvPr>
            <p:ph type="body" idx="1"/>
          </p:nvPr>
        </p:nvSpPr>
        <p:spPr>
          <a:xfrm>
            <a:off x="203200" y="1825625"/>
            <a:ext cx="1149531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The common image of two or more kids fighting </a:t>
            </a:r>
            <a:r>
              <a:rPr lang="en-US" sz="3600" b="1"/>
              <a:t>is a fight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If you keep pestering someone so they fight you, </a:t>
            </a:r>
            <a:r>
              <a:rPr lang="en-US" sz="3600" b="1"/>
              <a:t>it is a fight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If you arrange a fight </a:t>
            </a:r>
            <a:endParaRPr/>
          </a:p>
          <a:p>
            <a:pPr marL="230188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(online or in person) </a:t>
            </a:r>
            <a:endParaRPr/>
          </a:p>
          <a:p>
            <a:pPr marL="230188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and if the fight happens </a:t>
            </a:r>
            <a:endParaRPr/>
          </a:p>
          <a:p>
            <a:pPr marL="230188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or does not happen, </a:t>
            </a:r>
            <a:r>
              <a:rPr lang="en-US" sz="3600" b="1"/>
              <a:t>it is a fight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9757" y="3599542"/>
            <a:ext cx="4278086" cy="2852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0" y="261371"/>
            <a:ext cx="12192000" cy="1325563"/>
          </a:xfrm>
          <a:prstGeom prst="rect">
            <a:avLst/>
          </a:prstGeom>
          <a:solidFill>
            <a:srgbClr val="797979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30188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Let’s break this down: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203200" y="1825625"/>
            <a:ext cx="1149531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If you flock to a fight or encourage a fight to start or continue, </a:t>
            </a:r>
            <a:r>
              <a:rPr lang="en-US" sz="3600" b="1"/>
              <a:t>you can be charged with fighting </a:t>
            </a:r>
            <a:r>
              <a:rPr lang="en-US" sz="3600"/>
              <a:t>for “aiding and abetting” a fight.</a:t>
            </a:r>
            <a:endParaRPr/>
          </a:p>
          <a:p>
            <a:pPr marL="228600" lvl="0" indent="-228600" algn="l" rtl="0">
              <a:lnSpc>
                <a:spcPct val="10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If you contribute to a fight by carrying a rumor from group to group with the intent of creating a fight or know a fight will start because of the rumor, </a:t>
            </a:r>
            <a:r>
              <a:rPr lang="en-US" sz="3600" b="1"/>
              <a:t>you can be charged with fighting</a:t>
            </a:r>
            <a:r>
              <a:rPr lang="en-US" sz="3600"/>
              <a:t>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EFD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What happens if I Fight?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286657" y="1528741"/>
            <a:ext cx="11048999" cy="503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At a minimum </a:t>
            </a:r>
            <a:r>
              <a:rPr lang="en-US" b="1"/>
              <a:t>ALL</a:t>
            </a:r>
            <a:r>
              <a:rPr lang="en-US"/>
              <a:t> of the following will happen: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Firm (i.e. dispiriting &amp; stiff) conversation with administration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Phone call home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To your parent/guardian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To the victims parent/guardian</a:t>
            </a:r>
            <a:endParaRPr sz="2800"/>
          </a:p>
          <a:p>
            <a:pPr marL="11430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3200"/>
              <a:t>School Based Consequences: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★"/>
            </a:pPr>
            <a:r>
              <a:rPr lang="en-US" sz="3200"/>
              <a:t>Out of School </a:t>
            </a:r>
            <a:r>
              <a:rPr lang="en-US" sz="3200" b="1"/>
              <a:t>Suspension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★"/>
            </a:pPr>
            <a:r>
              <a:rPr lang="en-US" sz="3200"/>
              <a:t>Fined </a:t>
            </a:r>
            <a:r>
              <a:rPr lang="en-US" sz="3200" b="1"/>
              <a:t>50 dollars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★"/>
            </a:pPr>
            <a:r>
              <a:rPr lang="en-US" sz="3200"/>
              <a:t>Required to take a </a:t>
            </a:r>
            <a:r>
              <a:rPr lang="en-US" sz="3200" b="1"/>
              <a:t>4-week class evening Anger Management Class </a:t>
            </a:r>
            <a:endParaRPr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685800" lvl="1" indent="-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4E8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How can you avoid fights?</a:t>
            </a: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58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</a:pPr>
            <a:r>
              <a:rPr lang="en-US" sz="8800"/>
              <a:t>Be Nice</a:t>
            </a:r>
            <a:endParaRPr/>
          </a:p>
          <a:p>
            <a:pPr marL="228600" lvl="0" indent="-558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</a:pPr>
            <a:r>
              <a:rPr lang="en-US" sz="8800"/>
              <a:t>Use Uplifting Words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4E8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How can you avoid fights?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</a:pPr>
            <a:r>
              <a:rPr lang="en-US" sz="4800" b="1"/>
              <a:t>Get help. </a:t>
            </a:r>
            <a:r>
              <a:rPr lang="en-US" sz="4400"/>
              <a:t>If you are angry with another student or group of students: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Talk with your teacher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Ask to see your counselor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Ask to see your administrator 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Talk with your parent/guardians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4E8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How can you avoid fights?</a:t>
            </a: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 b="1"/>
              <a:t>THINK. </a:t>
            </a:r>
            <a:r>
              <a:rPr lang="en-US" sz="4000"/>
              <a:t>Don’t feel you have to prove yourself because someone else “challenges” you.</a:t>
            </a:r>
            <a:endParaRPr/>
          </a:p>
          <a:p>
            <a:pPr marL="22860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 b="1"/>
              <a:t>Be in the RIGHT PLACE: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Never show up to a fight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Never be a place where a fight is to happen </a:t>
            </a:r>
            <a:endParaRPr sz="36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77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Do not choose to resolve any problem by fighting.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 If you choose to fight you are choosing to be </a:t>
            </a:r>
            <a:r>
              <a:rPr lang="en-US" sz="3200" b="1"/>
              <a:t>suspended</a:t>
            </a:r>
            <a:r>
              <a:rPr lang="en-US" sz="3200"/>
              <a:t> from school, fined </a:t>
            </a:r>
            <a:r>
              <a:rPr lang="en-US" sz="3200" b="1"/>
              <a:t>50 dollars</a:t>
            </a:r>
            <a:r>
              <a:rPr lang="en-US" sz="3200"/>
              <a:t>, take a </a:t>
            </a:r>
            <a:r>
              <a:rPr lang="en-US" sz="3200" b="1"/>
              <a:t>4-week evening class</a:t>
            </a:r>
            <a:r>
              <a:rPr lang="en-US" sz="3200"/>
              <a:t> and have a </a:t>
            </a:r>
            <a:r>
              <a:rPr lang="en-US" sz="3200" b="1"/>
              <a:t>conference with your parent/guardians </a:t>
            </a:r>
            <a:r>
              <a:rPr lang="en-US" sz="3200"/>
              <a:t>and school personnel.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You are responsible for your behavior. No one makes you fight. You chose to fight. You can always chose to walk away and seek a better solution through mediation and help.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33" name="Google Shape;133;p9"/>
          <p:cNvSpPr txBox="1"/>
          <p:nvPr/>
        </p:nvSpPr>
        <p:spPr>
          <a:xfrm>
            <a:off x="838200" y="304800"/>
            <a:ext cx="10515600" cy="1325563"/>
          </a:xfrm>
          <a:prstGeom prst="rect">
            <a:avLst/>
          </a:prstGeom>
          <a:solidFill>
            <a:srgbClr val="FEFD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40"/>
              <a:buFont typeface="Arial"/>
              <a:buNone/>
            </a:pPr>
            <a:r>
              <a:rPr lang="en-US" sz="7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Macintosh PowerPoint</Application>
  <PresentationFormat>Widescreen</PresentationFormat>
  <Paragraphs>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Play</vt:lpstr>
      <vt:lpstr>Bodoni</vt:lpstr>
      <vt:lpstr>Office Theme</vt:lpstr>
      <vt:lpstr>Fighting</vt:lpstr>
      <vt:lpstr>What is fighting?</vt:lpstr>
      <vt:lpstr>Let’s break this down:</vt:lpstr>
      <vt:lpstr>Let’s break this down:</vt:lpstr>
      <vt:lpstr>What happens if I Fight?</vt:lpstr>
      <vt:lpstr>How can you avoid fights?</vt:lpstr>
      <vt:lpstr>How can you avoid fights?</vt:lpstr>
      <vt:lpstr>How can you avoid fights?</vt:lpstr>
      <vt:lpstr>PowerPoint Presentation</vt:lpstr>
      <vt:lpstr>Is there such a thing as “self-defense?” </vt:lpstr>
      <vt:lpstr>Is there such a thing as “self-defense?” </vt:lpstr>
      <vt:lpstr>One More Time</vt:lpstr>
      <vt:lpstr>PowerPoint Presentation</vt:lpstr>
      <vt:lpstr>Honor Roll Parties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</dc:title>
  <dc:creator>Taylor Hansen</dc:creator>
  <cp:lastModifiedBy>Microsoft Office User</cp:lastModifiedBy>
  <cp:revision>1</cp:revision>
  <dcterms:created xsi:type="dcterms:W3CDTF">2018-07-10T15:39:36Z</dcterms:created>
  <dcterms:modified xsi:type="dcterms:W3CDTF">2020-08-19T16:57:27Z</dcterms:modified>
</cp:coreProperties>
</file>